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096" r:id="rId2"/>
    <p:sldId id="1570" r:id="rId3"/>
    <p:sldId id="1821" r:id="rId4"/>
    <p:sldId id="1558" r:id="rId5"/>
    <p:sldId id="1817" r:id="rId6"/>
    <p:sldId id="2091" r:id="rId7"/>
    <p:sldId id="1532" r:id="rId8"/>
    <p:sldId id="1385" r:id="rId9"/>
    <p:sldId id="1823" r:id="rId10"/>
    <p:sldId id="1391" r:id="rId11"/>
    <p:sldId id="2095" r:id="rId12"/>
    <p:sldId id="1820" r:id="rId13"/>
    <p:sldId id="2094" r:id="rId14"/>
    <p:sldId id="1394" r:id="rId15"/>
    <p:sldId id="1395" r:id="rId16"/>
    <p:sldId id="183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A92E"/>
    <a:srgbClr val="DD1A23"/>
    <a:srgbClr val="7A3E69"/>
    <a:srgbClr val="7B913B"/>
    <a:srgbClr val="FFE69A"/>
    <a:srgbClr val="729ED2"/>
    <a:srgbClr val="7D49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F9A9C1-4421-8B45-A74A-0D89821B0923}" v="19" dt="2021-03-19T16:10:33.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9162"/>
  </p:normalViewPr>
  <p:slideViewPr>
    <p:cSldViewPr snapToGrid="0" snapToObjects="1" showGuides="1">
      <p:cViewPr varScale="1">
        <p:scale>
          <a:sx n="113" d="100"/>
          <a:sy n="113" d="100"/>
        </p:scale>
        <p:origin x="968" y="184"/>
      </p:cViewPr>
      <p:guideLst/>
    </p:cSldViewPr>
  </p:slideViewPr>
  <p:notesTextViewPr>
    <p:cViewPr>
      <p:scale>
        <a:sx n="1" d="1"/>
        <a:sy n="1" d="1"/>
      </p:scale>
      <p:origin x="0" y="0"/>
    </p:cViewPr>
  </p:notesTextViewPr>
  <p:notesViewPr>
    <p:cSldViewPr snapToGrid="0" snapToObjects="1" showGuides="1">
      <p:cViewPr varScale="1">
        <p:scale>
          <a:sx n="154" d="100"/>
          <a:sy n="154" d="100"/>
        </p:scale>
        <p:origin x="310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799" y="543719"/>
            <a:ext cx="2497667" cy="1404938"/>
          </a:xfrm>
          <a:prstGeom prst="rect">
            <a:avLst/>
          </a:prstGeom>
          <a:noFill/>
          <a:ln w="12700">
            <a:solidFill>
              <a:schemeClr val="bg1">
                <a:lumMod val="65000"/>
              </a:schemeClr>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799" y="2150533"/>
            <a:ext cx="5867401" cy="635846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304799" y="8685213"/>
            <a:ext cx="5867401" cy="357187"/>
          </a:xfrm>
          <a:prstGeom prst="rect">
            <a:avLst/>
          </a:prstGeom>
        </p:spPr>
        <p:txBody>
          <a:bodyPr vert="horz" lIns="91440" tIns="45720" rIns="91440" bIns="45720" rtlCol="0" anchor="b"/>
          <a:lstStyle>
            <a:lvl1pPr algn="l">
              <a:defRPr sz="800"/>
            </a:lvl1pPr>
          </a:lstStyle>
          <a:p>
            <a:r>
              <a:rPr lang="en-GB" dirty="0"/>
              <a:t>Concept Maps in Accounting Education © 2021 by </a:t>
            </a:r>
            <a:r>
              <a:rPr lang="en-GB" dirty="0" err="1"/>
              <a:t>Wealthvox</a:t>
            </a:r>
            <a:r>
              <a:rPr lang="en-GB" dirty="0"/>
              <a:t>, </a:t>
            </a:r>
            <a:r>
              <a:rPr lang="en-GB" dirty="0" err="1"/>
              <a:t>Color</a:t>
            </a:r>
            <a:r>
              <a:rPr lang="en-GB" dirty="0"/>
              <a:t> Accounting International, Middlesex University, Accounting Cafe, Peter Frampton, Mark </a:t>
            </a:r>
            <a:r>
              <a:rPr lang="en-GB" dirty="0" err="1"/>
              <a:t>Robilliard</a:t>
            </a:r>
            <a:r>
              <a:rPr lang="en-GB" dirty="0"/>
              <a:t>, Toby York and others is licensed under Attribution-</a:t>
            </a:r>
            <a:r>
              <a:rPr lang="en-GB" dirty="0" err="1"/>
              <a:t>NonCommercial</a:t>
            </a:r>
            <a:r>
              <a:rPr lang="en-GB" dirty="0"/>
              <a:t>-</a:t>
            </a:r>
            <a:r>
              <a:rPr lang="en-GB" dirty="0" err="1"/>
              <a:t>NoDerivatives</a:t>
            </a:r>
            <a:r>
              <a:rPr lang="en-GB" dirty="0"/>
              <a:t> 4.0 International</a:t>
            </a:r>
          </a:p>
        </p:txBody>
      </p:sp>
      <p:sp>
        <p:nvSpPr>
          <p:cNvPr id="7" name="Slide Number Placeholder 6"/>
          <p:cNvSpPr>
            <a:spLocks noGrp="1"/>
          </p:cNvSpPr>
          <p:nvPr>
            <p:ph type="sldNum" sz="quarter" idx="5"/>
          </p:nvPr>
        </p:nvSpPr>
        <p:spPr>
          <a:xfrm>
            <a:off x="6324599" y="8685213"/>
            <a:ext cx="531813" cy="357187"/>
          </a:xfrm>
          <a:prstGeom prst="rect">
            <a:avLst/>
          </a:prstGeom>
        </p:spPr>
        <p:txBody>
          <a:bodyPr vert="horz" lIns="91440" tIns="45720" rIns="91440" bIns="45720" rtlCol="0" anchor="ctr"/>
          <a:lstStyle>
            <a:lvl1pPr algn="r">
              <a:defRPr sz="1000"/>
            </a:lvl1pPr>
          </a:lstStyle>
          <a:p>
            <a:fld id="{61FAFCE2-64F3-9145-B4D6-DD68D871FDE2}" type="slidenum">
              <a:rPr lang="en-GB" smtClean="0"/>
              <a:pPr/>
              <a:t>‹#›</a:t>
            </a:fld>
            <a:endParaRPr lang="en-GB" dirty="0"/>
          </a:p>
        </p:txBody>
      </p:sp>
    </p:spTree>
    <p:extLst>
      <p:ext uri="{BB962C8B-B14F-4D97-AF65-F5344CB8AC3E}">
        <p14:creationId xmlns:p14="http://schemas.microsoft.com/office/powerpoint/2010/main" val="127201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creativecommons.org/licenses/by-nc-nd/4.0/?ref=chooser-v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creativecommons.org/licenses/by-nc-nd/4.0/?ref=chooser-v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creativecommons.org/licenses/by-nc-nd/4.0/?ref=chooser-v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creativecommons.org/licenses/by-nc-nd/4.0/?ref=chooser-v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creativecommons.org/licenses/by-nc-nd/4.0/?ref=chooser-v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creativecommons.org/licenses/by-nc-nd/4.0/?ref=chooser-v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476250"/>
            <a:ext cx="2417762" cy="1360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Maps in Accounting Education © 2021 by </a:t>
            </a:r>
            <a:r>
              <a:rPr lang="en-GB" dirty="0">
                <a:hlinkClick r:id="rId3"/>
              </a:rPr>
              <a:t>Wealthvox, Color Accounting International, Middlesex University, Accounting Cafe, Peter Frampton, Mark Robilliard, Toby York and others </a:t>
            </a:r>
            <a:r>
              <a:rPr lang="en-GB" dirty="0"/>
              <a:t>is licensed under </a:t>
            </a:r>
            <a:r>
              <a:rPr lang="en-GB" dirty="0">
                <a:hlinkClick r:id="rId4"/>
              </a:rPr>
              <a:t>Attribution-NonCommercial-NoDerivatives 4.0 International </a:t>
            </a:r>
            <a:endParaRPr lang="en-GB" dirty="0"/>
          </a:p>
        </p:txBody>
      </p:sp>
      <p:sp>
        <p:nvSpPr>
          <p:cNvPr id="4" name="Slide Number Placeholder 3"/>
          <p:cNvSpPr>
            <a:spLocks noGrp="1"/>
          </p:cNvSpPr>
          <p:nvPr>
            <p:ph type="sldNum" sz="quarter" idx="5"/>
          </p:nvPr>
        </p:nvSpPr>
        <p:spPr/>
        <p:txBody>
          <a:bodyPr/>
          <a:lstStyle/>
          <a:p>
            <a:fld id="{E925F26F-2A34-7642-B5A2-2E1C34439222}" type="slidenum">
              <a:rPr lang="en-US" smtClean="0"/>
              <a:t>1</a:t>
            </a:fld>
            <a:endParaRPr lang="en-US"/>
          </a:p>
        </p:txBody>
      </p:sp>
      <p:sp>
        <p:nvSpPr>
          <p:cNvPr id="5" name="Footer Placeholder 4">
            <a:extLst>
              <a:ext uri="{FF2B5EF4-FFF2-40B4-BE49-F238E27FC236}">
                <a16:creationId xmlns:a16="http://schemas.microsoft.com/office/drawing/2014/main" id="{ACDA08FA-3EF5-B249-BE39-AF8E88B09013}"/>
              </a:ext>
            </a:extLst>
          </p:cNvPr>
          <p:cNvSpPr>
            <a:spLocks noGrp="1"/>
          </p:cNvSpPr>
          <p:nvPr>
            <p:ph type="ftr" sz="quarter" idx="4"/>
          </p:nvPr>
        </p:nvSpPr>
        <p:spPr/>
        <p:txBody>
          <a:bodyPr/>
          <a:lstStyle/>
          <a:p>
            <a:r>
              <a:rPr lang="en-GB"/>
              <a:t>Concept Maps in Accounting Education © 2021 by Wealthvox, Color Accounting International, Middlesex University, Accounting Cafe, Peter Frampton, Mark Robilliard, Toby York and others is licensed under Attribution-NonCommercial-NoDerivatives 4.0 International</a:t>
            </a:r>
            <a:endParaRPr lang="en-GB" dirty="0"/>
          </a:p>
        </p:txBody>
      </p:sp>
    </p:spTree>
    <p:extLst>
      <p:ext uri="{BB962C8B-B14F-4D97-AF65-F5344CB8AC3E}">
        <p14:creationId xmlns:p14="http://schemas.microsoft.com/office/powerpoint/2010/main" val="2786218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b="0"/>
              <a:t>The spirit of this educational method is joyful…occasionally whimsical…always engaging and conversational.</a:t>
            </a:r>
          </a:p>
          <a:p>
            <a:endParaRPr lang="en-GB" b="0"/>
          </a:p>
          <a:p>
            <a:r>
              <a:rPr lang="en-GB" b="0"/>
              <a:t>At Middlesex this is done during induction in a 4–5 hour session.</a:t>
            </a:r>
          </a:p>
          <a:p>
            <a:endParaRPr lang="en-GB" b="0"/>
          </a:p>
          <a:p>
            <a:r>
              <a:rPr lang="en-GB" b="0"/>
              <a:t>This is the “funding butterfly”. It’s not explained to students in any detail –– they discover it through conversation and thought.</a:t>
            </a:r>
          </a:p>
          <a:p>
            <a:endParaRPr lang="en-GB" b="0"/>
          </a:p>
          <a:p>
            <a:r>
              <a:rPr lang="en-GB" b="0"/>
              <a:t>A speeded-up version of the conversation….</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Teacher:	What type of business is this?</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Student:	A supermarket.</a:t>
            </a:r>
          </a:p>
          <a:p>
            <a:endParaRPr lang="en-GB" b="0"/>
          </a:p>
          <a:p>
            <a:r>
              <a:rPr lang="en-GB" b="0"/>
              <a:t>Teacher:	What can you see in the picture?</a:t>
            </a:r>
          </a:p>
          <a:p>
            <a:r>
              <a:rPr lang="en-GB" b="0"/>
              <a:t>	</a:t>
            </a:r>
          </a:p>
          <a:p>
            <a:r>
              <a:rPr lang="en-GB" b="0"/>
              <a:t>Student:	Fruit, bread, shelves, a trolley.</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Teacher:	What types of things are these?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Student:	</a:t>
            </a:r>
            <a:r>
              <a:rPr lang="en-GB" b="0" i="1"/>
              <a:t>[Maybe with some guidance]</a:t>
            </a:r>
            <a:r>
              <a:rPr lang="en-GB" b="0"/>
              <a:t>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We then have a long conversation about assets: usually around 2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For example, students are asked to provide examples of assets that this business might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It invariably leads to sophisticated and philosophical questions. Typically covering topics such as intangible assets, goodwill, and staff as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We make a vital distinction here: “assets” versus “recognised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is often an exciting, challenging and rewarding session. I always learn something from students during these conversations that hones my own thinking and improves my teaching.</a:t>
            </a:r>
          </a:p>
        </p:txBody>
      </p:sp>
      <p:sp>
        <p:nvSpPr>
          <p:cNvPr id="82946" name="Slide Image Placeholder 1"/>
          <p:cNvSpPr>
            <a:spLocks noGrp="1" noRot="1" noChangeAspect="1" noTextEdit="1"/>
          </p:cNvSpPr>
          <p:nvPr>
            <p:ph type="sldImg"/>
          </p:nvPr>
        </p:nvSpPr>
        <p:spPr bwMode="auto">
          <a:xfrm>
            <a:off x="4246563" y="458788"/>
            <a:ext cx="2236787" cy="1258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10</a:t>
            </a:fld>
            <a:endParaRPr lang="en-GB" altLang="en-US">
              <a:latin typeface="Helvetica Regular" charset="0"/>
            </a:endParaRPr>
          </a:p>
        </p:txBody>
      </p:sp>
    </p:spTree>
    <p:extLst>
      <p:ext uri="{BB962C8B-B14F-4D97-AF65-F5344CB8AC3E}">
        <p14:creationId xmlns:p14="http://schemas.microsoft.com/office/powerpoint/2010/main" val="132299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sz="1200" b="0" kern="1200">
                <a:solidFill>
                  <a:srgbClr val="C00000"/>
                </a:solidFill>
                <a:effectLst/>
              </a:rPr>
              <a:t>Another aspect of this method is that, before lockdown anyway, it was not technology led.</a:t>
            </a:r>
          </a:p>
          <a:p>
            <a:endParaRPr lang="en-GB" sz="1200" b="0" kern="1200">
              <a:solidFill>
                <a:srgbClr val="C00000"/>
              </a:solidFill>
              <a:effectLst/>
            </a:endParaRPr>
          </a:p>
          <a:p>
            <a:r>
              <a:rPr lang="en-GB" sz="1200" b="0" kern="1200">
                <a:solidFill>
                  <a:srgbClr val="C00000"/>
                </a:solidFill>
                <a:effectLst/>
              </a:rPr>
              <a:t>That’s not to say that it can’t be used with technology – but the approach with students is direct and tactile.</a:t>
            </a:r>
          </a:p>
          <a:p>
            <a:endParaRPr lang="en-GB" sz="1200" b="0" kern="1200">
              <a:solidFill>
                <a:srgbClr val="C00000"/>
              </a:solidFill>
              <a:effectLst/>
            </a:endParaRPr>
          </a:p>
          <a:p>
            <a:r>
              <a:rPr lang="en-GB" sz="1200" b="0" kern="1200">
                <a:solidFill>
                  <a:srgbClr val="C00000"/>
                </a:solidFill>
                <a:effectLst/>
              </a:rPr>
              <a:t>I will come back to teaching materials later on. </a:t>
            </a:r>
          </a:p>
          <a:p>
            <a:endParaRPr lang="en-GB" sz="1200" b="0" kern="1200">
              <a:solidFill>
                <a:srgbClr val="C00000"/>
              </a:solidFill>
              <a:effectLst/>
            </a:endParaRPr>
          </a:p>
          <a:p>
            <a:r>
              <a:rPr lang="en-GB" sz="1200" b="0" kern="1200">
                <a:solidFill>
                  <a:srgbClr val="C00000"/>
                </a:solidFill>
                <a:effectLst/>
              </a:rPr>
              <a:t>This slide was drawn in real time with OneNote and presented on Zoom.</a:t>
            </a:r>
          </a:p>
          <a:p>
            <a:endParaRPr lang="en-GB" sz="1200" b="0" kern="1200">
              <a:solidFill>
                <a:srgbClr val="C00000"/>
              </a:solidFill>
              <a:effectLst/>
            </a:endParaRPr>
          </a:p>
          <a:p>
            <a:endParaRPr lang="en-GB" sz="1200" b="0" kern="1200">
              <a:solidFill>
                <a:srgbClr val="C00000"/>
              </a:solidFill>
              <a:effectLst/>
            </a:endParaRPr>
          </a:p>
        </p:txBody>
      </p:sp>
      <p:sp>
        <p:nvSpPr>
          <p:cNvPr id="82946" name="Slide Image Placeholder 1"/>
          <p:cNvSpPr>
            <a:spLocks noGrp="1" noRot="1" noChangeAspect="1" noTextEdit="1"/>
          </p:cNvSpPr>
          <p:nvPr>
            <p:ph type="sldImg"/>
          </p:nvPr>
        </p:nvSpPr>
        <p:spPr bwMode="auto">
          <a:xfrm>
            <a:off x="4246563" y="458788"/>
            <a:ext cx="2236787" cy="1258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11</a:t>
            </a:fld>
            <a:endParaRPr lang="en-GB" altLang="en-US">
              <a:latin typeface="Helvetica Regular" charset="0"/>
            </a:endParaRPr>
          </a:p>
        </p:txBody>
      </p:sp>
    </p:spTree>
    <p:extLst>
      <p:ext uri="{BB962C8B-B14F-4D97-AF65-F5344CB8AC3E}">
        <p14:creationId xmlns:p14="http://schemas.microsoft.com/office/powerpoint/2010/main" val="19435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sz="1200" b="0" kern="1200">
                <a:solidFill>
                  <a:srgbClr val="C00000"/>
                </a:solidFill>
                <a:effectLst/>
              </a:rPr>
              <a:t>Another aspect of this method is that, before lockdown anyway, it was not technology led.</a:t>
            </a:r>
          </a:p>
          <a:p>
            <a:endParaRPr lang="en-GB" sz="1200" b="0" kern="1200">
              <a:solidFill>
                <a:srgbClr val="C00000"/>
              </a:solidFill>
              <a:effectLst/>
            </a:endParaRPr>
          </a:p>
          <a:p>
            <a:r>
              <a:rPr lang="en-GB" sz="1200" b="0" kern="1200">
                <a:solidFill>
                  <a:srgbClr val="C00000"/>
                </a:solidFill>
                <a:effectLst/>
              </a:rPr>
              <a:t>That’s not to say that it can’t be used with technology – but the approach with students is direct and tactile.</a:t>
            </a:r>
          </a:p>
          <a:p>
            <a:endParaRPr lang="en-GB" sz="1200" b="0" kern="1200">
              <a:solidFill>
                <a:srgbClr val="C00000"/>
              </a:solidFill>
              <a:effectLst/>
            </a:endParaRPr>
          </a:p>
          <a:p>
            <a:r>
              <a:rPr lang="en-GB" sz="1200" b="0" kern="1200">
                <a:solidFill>
                  <a:srgbClr val="C00000"/>
                </a:solidFill>
                <a:effectLst/>
              </a:rPr>
              <a:t>I will come back to teaching materials later on. </a:t>
            </a:r>
          </a:p>
          <a:p>
            <a:endParaRPr lang="en-GB" sz="1200" b="0" kern="1200">
              <a:solidFill>
                <a:srgbClr val="C00000"/>
              </a:solidFill>
              <a:effectLst/>
            </a:endParaRPr>
          </a:p>
          <a:p>
            <a:r>
              <a:rPr lang="en-GB" sz="1200" b="0" kern="1200">
                <a:solidFill>
                  <a:srgbClr val="C00000"/>
                </a:solidFill>
                <a:effectLst/>
              </a:rPr>
              <a:t>This slide was drawn in real time with OneNote and presented on Zoom.</a:t>
            </a:r>
          </a:p>
          <a:p>
            <a:endParaRPr lang="en-GB" sz="1200" b="0" kern="1200">
              <a:solidFill>
                <a:srgbClr val="C00000"/>
              </a:solidFill>
              <a:effectLst/>
            </a:endParaRPr>
          </a:p>
          <a:p>
            <a:endParaRPr lang="en-GB" sz="1200" b="0" kern="1200">
              <a:solidFill>
                <a:srgbClr val="C00000"/>
              </a:solidFill>
              <a:effectLst/>
            </a:endParaRPr>
          </a:p>
        </p:txBody>
      </p:sp>
      <p:sp>
        <p:nvSpPr>
          <p:cNvPr id="82946" name="Slide Image Placeholder 1"/>
          <p:cNvSpPr>
            <a:spLocks noGrp="1" noRot="1" noChangeAspect="1" noTextEdit="1"/>
          </p:cNvSpPr>
          <p:nvPr>
            <p:ph type="sldImg"/>
          </p:nvPr>
        </p:nvSpPr>
        <p:spPr bwMode="auto">
          <a:xfrm>
            <a:off x="4246563" y="458788"/>
            <a:ext cx="2236787" cy="1258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12</a:t>
            </a:fld>
            <a:endParaRPr lang="en-GB" altLang="en-US">
              <a:latin typeface="Helvetica Regular" charset="0"/>
            </a:endParaRPr>
          </a:p>
        </p:txBody>
      </p:sp>
    </p:spTree>
    <p:extLst>
      <p:ext uri="{BB962C8B-B14F-4D97-AF65-F5344CB8AC3E}">
        <p14:creationId xmlns:p14="http://schemas.microsoft.com/office/powerpoint/2010/main" val="276942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b="0"/>
              <a:t>Building the concept map with students</a:t>
            </a:r>
          </a:p>
          <a:p>
            <a:endParaRPr lang="en-GB" sz="1200" b="0" kern="1200">
              <a:solidFill>
                <a:srgbClr val="C00000"/>
              </a:solidFill>
              <a:effectLst/>
            </a:endParaRPr>
          </a:p>
          <a:p>
            <a:r>
              <a:rPr lang="en-GB" sz="1200" b="0" kern="1200">
                <a:solidFill>
                  <a:srgbClr val="C00000"/>
                </a:solidFill>
                <a:effectLst/>
              </a:rPr>
              <a:t>The conversation is developed through questions.</a:t>
            </a:r>
          </a:p>
          <a:p>
            <a:endParaRPr lang="en-GB" sz="1200" b="0" kern="1200">
              <a:solidFill>
                <a:srgbClr val="C00000"/>
              </a:solidFill>
              <a:effectLst/>
            </a:endParaRPr>
          </a:p>
          <a:p>
            <a:r>
              <a:rPr lang="en-GB" sz="1200" b="0" kern="1200">
                <a:solidFill>
                  <a:srgbClr val="C00000"/>
                </a:solidFill>
                <a:effectLst/>
              </a:rPr>
              <a:t>Let’s say the assets are worth £50,000 –– how might a business fund its assets?</a:t>
            </a:r>
          </a:p>
        </p:txBody>
      </p:sp>
      <p:sp>
        <p:nvSpPr>
          <p:cNvPr id="82946" name="Slide Image Placeholder 1"/>
          <p:cNvSpPr>
            <a:spLocks noGrp="1" noRot="1" noChangeAspect="1" noTextEdit="1"/>
          </p:cNvSpPr>
          <p:nvPr>
            <p:ph type="sldImg"/>
          </p:nvPr>
        </p:nvSpPr>
        <p:spPr bwMode="auto">
          <a:xfrm>
            <a:off x="4246563" y="458788"/>
            <a:ext cx="2236787" cy="1258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13</a:t>
            </a:fld>
            <a:endParaRPr lang="en-GB" altLang="en-US">
              <a:latin typeface="Helvetica Regular" charset="0"/>
            </a:endParaRPr>
          </a:p>
        </p:txBody>
      </p:sp>
    </p:spTree>
    <p:extLst>
      <p:ext uri="{BB962C8B-B14F-4D97-AF65-F5344CB8AC3E}">
        <p14:creationId xmlns:p14="http://schemas.microsoft.com/office/powerpoint/2010/main" val="318461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b="0"/>
              <a:t>Leading on nicely to the accounting equation.</a:t>
            </a:r>
          </a:p>
          <a:p>
            <a:endParaRPr lang="en-GB" sz="1200" b="0" kern="1200">
              <a:solidFill>
                <a:srgbClr val="C00000"/>
              </a:solidFill>
              <a:effectLst/>
            </a:endParaRPr>
          </a:p>
          <a:p>
            <a:r>
              <a:rPr lang="en-GB" sz="1200" b="0" kern="1200">
                <a:solidFill>
                  <a:srgbClr val="C00000"/>
                </a:solidFill>
                <a:effectLst/>
              </a:rPr>
              <a:t>I’ve summarised a two hour conversation.</a:t>
            </a:r>
          </a:p>
          <a:p>
            <a:endParaRPr lang="en-GB" sz="1200" b="0" kern="1200">
              <a:solidFill>
                <a:srgbClr val="C00000"/>
              </a:solidFill>
              <a:effectLst/>
            </a:endParaRPr>
          </a:p>
          <a:p>
            <a:r>
              <a:rPr lang="en-GB" sz="1200" b="0" kern="1200">
                <a:solidFill>
                  <a:srgbClr val="C00000"/>
                </a:solidFill>
                <a:effectLst/>
              </a:rPr>
              <a:t>There are lots of possibilities for adjunct activities: </a:t>
            </a:r>
          </a:p>
          <a:p>
            <a:endParaRPr lang="en-GB" sz="1200" b="0" kern="1200">
              <a:solidFill>
                <a:srgbClr val="C00000"/>
              </a:solidFill>
              <a:effectLst/>
            </a:endParaRPr>
          </a:p>
          <a:p>
            <a:r>
              <a:rPr lang="en-GB" sz="1200" b="0" kern="1200">
                <a:solidFill>
                  <a:srgbClr val="C00000"/>
                </a:solidFill>
                <a:effectLst/>
              </a:rPr>
              <a:t>	–– the importance of the £ sign – money versus monetisation</a:t>
            </a:r>
          </a:p>
          <a:p>
            <a:endParaRPr lang="en-GB" sz="1200" b="0" kern="1200">
              <a:solidFill>
                <a:srgbClr val="C00000"/>
              </a:solidFill>
              <a:effectLst/>
            </a:endParaRPr>
          </a:p>
          <a:p>
            <a:r>
              <a:rPr lang="en-GB" sz="1200" b="0" kern="1200">
                <a:solidFill>
                  <a:srgbClr val="C00000"/>
                </a:solidFill>
                <a:effectLst/>
              </a:rPr>
              <a:t>	–– what happens to the funding side of the equation if the value of assets changes?</a:t>
            </a:r>
          </a:p>
          <a:p>
            <a:endParaRPr lang="en-GB" sz="1200" b="0" kern="1200">
              <a:solidFill>
                <a:srgbClr val="C00000"/>
              </a:solidFill>
              <a:effectLst/>
            </a:endParaRPr>
          </a:p>
          <a:p>
            <a:r>
              <a:rPr lang="en-GB" sz="1200" b="0" kern="1200">
                <a:solidFill>
                  <a:srgbClr val="C00000"/>
                </a:solidFill>
                <a:effectLst/>
              </a:rPr>
              <a:t>	–– what are the different nature of these elements? Same values / different natures.</a:t>
            </a:r>
          </a:p>
          <a:p>
            <a:endParaRPr lang="en-GB" sz="1200" b="0" kern="1200">
              <a:solidFill>
                <a:srgbClr val="C00000"/>
              </a:solidFill>
              <a:effectLst/>
            </a:endParaRPr>
          </a:p>
          <a:p>
            <a:r>
              <a:rPr lang="en-GB" sz="1200" b="0" kern="1200">
                <a:solidFill>
                  <a:srgbClr val="C00000"/>
                </a:solidFill>
                <a:effectLst/>
              </a:rPr>
              <a:t>	–– what are the differences between equity and debt?</a:t>
            </a:r>
          </a:p>
          <a:p>
            <a:endParaRPr lang="en-GB" sz="1200" b="0" kern="1200">
              <a:solidFill>
                <a:srgbClr val="C00000"/>
              </a:solidFill>
              <a:effectLst/>
            </a:endParaRPr>
          </a:p>
          <a:p>
            <a:r>
              <a:rPr lang="en-GB" sz="1200" b="0" kern="1200">
                <a:solidFill>
                  <a:srgbClr val="C00000"/>
                </a:solidFill>
                <a:effectLst/>
              </a:rPr>
              <a:t>So the concept map is slowly coming into view but we have only spoken about “duality” not double entry.</a:t>
            </a:r>
          </a:p>
        </p:txBody>
      </p:sp>
      <p:sp>
        <p:nvSpPr>
          <p:cNvPr id="82946" name="Slide Image Placeholder 1"/>
          <p:cNvSpPr>
            <a:spLocks noGrp="1" noRot="1" noChangeAspect="1" noTextEdit="1"/>
          </p:cNvSpPr>
          <p:nvPr>
            <p:ph type="sldImg"/>
          </p:nvPr>
        </p:nvSpPr>
        <p:spPr bwMode="auto">
          <a:xfrm>
            <a:off x="4246563" y="458788"/>
            <a:ext cx="2236787" cy="1258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14</a:t>
            </a:fld>
            <a:endParaRPr lang="en-GB" altLang="en-US">
              <a:latin typeface="Helvetica Regular" charset="0"/>
            </a:endParaRPr>
          </a:p>
        </p:txBody>
      </p:sp>
    </p:spTree>
    <p:extLst>
      <p:ext uri="{BB962C8B-B14F-4D97-AF65-F5344CB8AC3E}">
        <p14:creationId xmlns:p14="http://schemas.microsoft.com/office/powerpoint/2010/main" val="303694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tabLst>
                <a:tab pos="2749550" algn="l"/>
              </a:tabLst>
            </a:pPr>
            <a:r>
              <a:rPr lang="en-GB" sz="1200" b="0" kern="1200">
                <a:solidFill>
                  <a:schemeClr val="tx1"/>
                </a:solidFill>
                <a:effectLst/>
                <a:cs typeface="Arial" panose="020B0604020202020204" pitchFamily="34" charset="0"/>
              </a:rPr>
              <a:t>This is one of my favourite slides –– I use time and again in my lectures.</a:t>
            </a:r>
          </a:p>
          <a:p>
            <a:pPr>
              <a:tabLst>
                <a:tab pos="2749550" algn="l"/>
              </a:tabLst>
            </a:pPr>
            <a:endParaRPr lang="en-GB" sz="1200" b="0" kern="1200">
              <a:solidFill>
                <a:schemeClr val="tx1"/>
              </a:solidFill>
              <a:effectLst/>
              <a:cs typeface="Arial" panose="020B0604020202020204" pitchFamily="34" charset="0"/>
            </a:endParaRPr>
          </a:p>
          <a:p>
            <a:pPr>
              <a:tabLst>
                <a:tab pos="2749550" algn="l"/>
              </a:tabLst>
            </a:pPr>
            <a:r>
              <a:rPr lang="en-GB" sz="1200" b="0" kern="1200">
                <a:solidFill>
                  <a:schemeClr val="tx1"/>
                </a:solidFill>
                <a:effectLst/>
                <a:cs typeface="Arial" panose="020B0604020202020204" pitchFamily="34" charset="0"/>
              </a:rPr>
              <a:t>It is such a helpful reminder to students that entities exist in relation to other entities. </a:t>
            </a:r>
          </a:p>
          <a:p>
            <a:pPr>
              <a:tabLst>
                <a:tab pos="2749550" algn="l"/>
              </a:tabLst>
            </a:pPr>
            <a:endParaRPr lang="en-GB" sz="1200" b="0" kern="1200">
              <a:solidFill>
                <a:schemeClr val="tx1"/>
              </a:solidFill>
              <a:effectLst/>
              <a:cs typeface="Arial" panose="020B0604020202020204" pitchFamily="34" charset="0"/>
            </a:endParaRPr>
          </a:p>
          <a:p>
            <a:pPr>
              <a:tabLst>
                <a:tab pos="2749550" algn="l"/>
              </a:tabLst>
            </a:pPr>
            <a:r>
              <a:rPr lang="en-GB" sz="1200" b="0" kern="1200">
                <a:solidFill>
                  <a:schemeClr val="tx1"/>
                </a:solidFill>
                <a:effectLst/>
                <a:cs typeface="Arial" panose="020B0604020202020204" pitchFamily="34" charset="0"/>
              </a:rPr>
              <a:t>It also clears up a lot of confusion for students about the nature of equity –– and for banking and finance students the nature of a bank’s balance sheet: loans are assets and deposits are liabilities.</a:t>
            </a:r>
          </a:p>
          <a:p>
            <a:pPr lvl="0"/>
            <a:endParaRPr lang="en-GB" sz="1200" kern="1200">
              <a:solidFill>
                <a:schemeClr val="tx1"/>
              </a:solidFill>
              <a:effectLst/>
              <a:ea typeface="+mn-ea"/>
              <a:cs typeface="+mn-cs"/>
            </a:endParaRPr>
          </a:p>
          <a:p>
            <a:pPr lvl="0"/>
            <a:r>
              <a:rPr lang="en-GB" sz="1200" kern="1200">
                <a:solidFill>
                  <a:schemeClr val="tx1"/>
                </a:solidFill>
                <a:effectLst/>
                <a:ea typeface="+mn-ea"/>
                <a:cs typeface="+mn-cs"/>
              </a:rPr>
              <a:t>It emphasises perhaps the single biggest problems for students of accounting: point of view.</a:t>
            </a:r>
          </a:p>
          <a:p>
            <a:pPr lvl="0"/>
            <a:endParaRPr lang="en-GB" sz="1200" kern="1200">
              <a:solidFill>
                <a:schemeClr val="tx1"/>
              </a:solidFill>
              <a:effectLst/>
              <a:ea typeface="+mn-ea"/>
              <a:cs typeface="+mn-cs"/>
            </a:endParaRPr>
          </a:p>
          <a:p>
            <a:pPr lvl="0"/>
            <a:r>
              <a:rPr lang="en-GB" sz="1200" kern="1200">
                <a:solidFill>
                  <a:schemeClr val="tx1"/>
                </a:solidFill>
                <a:effectLst/>
                <a:ea typeface="+mn-ea"/>
                <a:cs typeface="+mn-cs"/>
              </a:rPr>
              <a:t>I also think that the IASB should have a copy of this stuck to the wall––probably for another seminar but their definition of equity has the whiff of “entity confusion”.</a:t>
            </a:r>
          </a:p>
        </p:txBody>
      </p:sp>
      <p:sp>
        <p:nvSpPr>
          <p:cNvPr id="82946" name="Slide Image Placeholder 1"/>
          <p:cNvSpPr>
            <a:spLocks noGrp="1" noRot="1" noChangeAspect="1" noTextEdit="1"/>
          </p:cNvSpPr>
          <p:nvPr>
            <p:ph type="sldImg"/>
          </p:nvPr>
        </p:nvSpPr>
        <p:spPr bwMode="auto">
          <a:xfrm>
            <a:off x="4252913" y="458788"/>
            <a:ext cx="2230437" cy="1255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15</a:t>
            </a:fld>
            <a:endParaRPr lang="en-GB" altLang="en-US">
              <a:latin typeface="Helvetica Regular" charset="0"/>
            </a:endParaRPr>
          </a:p>
        </p:txBody>
      </p:sp>
    </p:spTree>
    <p:extLst>
      <p:ext uri="{BB962C8B-B14F-4D97-AF65-F5344CB8AC3E}">
        <p14:creationId xmlns:p14="http://schemas.microsoft.com/office/powerpoint/2010/main" val="651021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5588" y="458788"/>
            <a:ext cx="2417762" cy="1360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Maps in Accounting Education © 2021 by </a:t>
            </a:r>
            <a:r>
              <a:rPr lang="en-GB" dirty="0">
                <a:hlinkClick r:id="rId3"/>
              </a:rPr>
              <a:t>Wealthvox, Color Accounting International, Middlesex University, Accounting Cafe, Peter Frampton, Mark Robilliard, Toby York and others </a:t>
            </a:r>
            <a:r>
              <a:rPr lang="en-GB" dirty="0"/>
              <a:t>is licensed under </a:t>
            </a:r>
            <a:r>
              <a:rPr lang="en-GB" dirty="0">
                <a:hlinkClick r:id="rId4"/>
              </a:rPr>
              <a:t>Attribution-NonCommercial-NoDerivatives 4.0 International</a:t>
            </a:r>
            <a:endParaRPr lang="en-GB" dirty="0"/>
          </a:p>
          <a:p>
            <a:endParaRPr lang="en-GB" dirty="0"/>
          </a:p>
          <a:p>
            <a:pPr algn="l"/>
            <a:endParaRPr lang="en-GB" sz="1200" dirty="0">
              <a:latin typeface="Avenir Book" panose="02000503020000020003" pitchFamily="2" charset="0"/>
              <a:cs typeface="Arial" panose="020B0604020202020204" pitchFamily="34" charset="0"/>
            </a:endParaRPr>
          </a:p>
          <a:p>
            <a:pPr algn="l"/>
            <a:r>
              <a:rPr lang="en-GB" sz="1200" dirty="0">
                <a:latin typeface="Avenir Book" panose="02000503020000020003" pitchFamily="2" charset="0"/>
                <a:cs typeface="Arial" panose="020B0604020202020204" pitchFamily="34" charset="0"/>
              </a:rPr>
              <a:t>If you would like sample materials there are free resources on the Colour Accounting educators’ website. Please contact </a:t>
            </a:r>
            <a:r>
              <a:rPr lang="en-GB" sz="1200" dirty="0" err="1">
                <a:latin typeface="Avenir Book" panose="02000503020000020003" pitchFamily="2" charset="0"/>
                <a:cs typeface="Arial" panose="020B0604020202020204" pitchFamily="34" charset="0"/>
              </a:rPr>
              <a:t>Wealthvox</a:t>
            </a:r>
            <a:r>
              <a:rPr lang="en-GB" sz="1200" dirty="0">
                <a:latin typeface="Avenir Book" panose="02000503020000020003" pitchFamily="2" charset="0"/>
                <a:cs typeface="Arial" panose="020B0604020202020204" pitchFamily="34" charset="0"/>
              </a:rPr>
              <a:t> directly for a sample pack.</a:t>
            </a:r>
          </a:p>
          <a:p>
            <a:pPr algn="l"/>
            <a:endParaRPr lang="en-GB" sz="1200" dirty="0">
              <a:latin typeface="Avenir Book" panose="02000503020000020003" pitchFamily="2" charset="0"/>
              <a:cs typeface="Arial" panose="020B0604020202020204" pitchFamily="34" charset="0"/>
            </a:endParaRPr>
          </a:p>
          <a:p>
            <a:pPr algn="l"/>
            <a:r>
              <a:rPr lang="en-GB" sz="1200" dirty="0">
                <a:latin typeface="Avenir Book" panose="02000503020000020003" pitchFamily="2" charset="0"/>
                <a:cs typeface="Arial" panose="020B0604020202020204" pitchFamily="34" charset="0"/>
              </a:rPr>
              <a:t>If you want to contribute to Accounting Cafe or start a conversation about accounting education, please join the community.</a:t>
            </a:r>
          </a:p>
        </p:txBody>
      </p:sp>
      <p:sp>
        <p:nvSpPr>
          <p:cNvPr id="4" name="Slide Number Placeholder 3"/>
          <p:cNvSpPr>
            <a:spLocks noGrp="1"/>
          </p:cNvSpPr>
          <p:nvPr>
            <p:ph type="sldNum" sz="quarter" idx="5"/>
          </p:nvPr>
        </p:nvSpPr>
        <p:spPr/>
        <p:txBody>
          <a:bodyPr/>
          <a:lstStyle/>
          <a:p>
            <a:fld id="{E925F26F-2A34-7642-B5A2-2E1C34439222}" type="slidenum">
              <a:rPr lang="en-US" smtClean="0"/>
              <a:t>16</a:t>
            </a:fld>
            <a:endParaRPr lang="en-US"/>
          </a:p>
        </p:txBody>
      </p:sp>
    </p:spTree>
    <p:extLst>
      <p:ext uri="{BB962C8B-B14F-4D97-AF65-F5344CB8AC3E}">
        <p14:creationId xmlns:p14="http://schemas.microsoft.com/office/powerpoint/2010/main" val="47346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5588" y="458788"/>
            <a:ext cx="2417762" cy="1360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Maps in Accounting Education © 2021 by </a:t>
            </a:r>
            <a:r>
              <a:rPr lang="en-GB" dirty="0">
                <a:hlinkClick r:id="rId3"/>
              </a:rPr>
              <a:t>Wealthvox, Color Accounting International, Middlesex University, Accounting Cafe, Peter Frampton, Mark Robilliard, Toby York and others </a:t>
            </a:r>
            <a:r>
              <a:rPr lang="en-GB" dirty="0"/>
              <a:t>is licensed under </a:t>
            </a:r>
            <a:r>
              <a:rPr lang="en-GB" dirty="0">
                <a:hlinkClick r:id="rId4"/>
              </a:rPr>
              <a:t>Attribution-NonCommercial-NoDerivatives 4.0 International </a:t>
            </a:r>
            <a:endParaRPr lang="en-GB" dirty="0"/>
          </a:p>
        </p:txBody>
      </p:sp>
      <p:sp>
        <p:nvSpPr>
          <p:cNvPr id="4" name="Slide Number Placeholder 3"/>
          <p:cNvSpPr>
            <a:spLocks noGrp="1"/>
          </p:cNvSpPr>
          <p:nvPr>
            <p:ph type="sldNum" sz="quarter" idx="5"/>
          </p:nvPr>
        </p:nvSpPr>
        <p:spPr/>
        <p:txBody>
          <a:bodyPr/>
          <a:lstStyle/>
          <a:p>
            <a:fld id="{E925F26F-2A34-7642-B5A2-2E1C34439222}" type="slidenum">
              <a:rPr lang="en-US" smtClean="0"/>
              <a:t>2</a:t>
            </a:fld>
            <a:endParaRPr lang="en-US"/>
          </a:p>
        </p:txBody>
      </p:sp>
    </p:spTree>
    <p:extLst>
      <p:ext uri="{BB962C8B-B14F-4D97-AF65-F5344CB8AC3E}">
        <p14:creationId xmlns:p14="http://schemas.microsoft.com/office/powerpoint/2010/main" val="296337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5588" y="458788"/>
            <a:ext cx="2417762" cy="1360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Maps in Accounting Education © 2021 by </a:t>
            </a:r>
            <a:r>
              <a:rPr lang="en-GB" dirty="0">
                <a:hlinkClick r:id="rId3"/>
              </a:rPr>
              <a:t>Wealthvox, Color Accounting International, Middlesex University, Accounting Cafe, Peter Frampton, Mark Robilliard, Toby York and others </a:t>
            </a:r>
            <a:r>
              <a:rPr lang="en-GB" dirty="0"/>
              <a:t>is licensed under </a:t>
            </a:r>
            <a:r>
              <a:rPr lang="en-GB" dirty="0">
                <a:hlinkClick r:id="rId4"/>
              </a:rPr>
              <a:t>Attribution-NonCommercial-NoDerivatives 4.0 International </a:t>
            </a:r>
            <a:endParaRPr lang="en-GB" dirty="0"/>
          </a:p>
        </p:txBody>
      </p:sp>
      <p:sp>
        <p:nvSpPr>
          <p:cNvPr id="4" name="Slide Number Placeholder 3"/>
          <p:cNvSpPr>
            <a:spLocks noGrp="1"/>
          </p:cNvSpPr>
          <p:nvPr>
            <p:ph type="sldNum" sz="quarter" idx="5"/>
          </p:nvPr>
        </p:nvSpPr>
        <p:spPr/>
        <p:txBody>
          <a:bodyPr/>
          <a:lstStyle/>
          <a:p>
            <a:fld id="{E925F26F-2A34-7642-B5A2-2E1C34439222}" type="slidenum">
              <a:rPr lang="en-US" smtClean="0"/>
              <a:t>3</a:t>
            </a:fld>
            <a:endParaRPr lang="en-US"/>
          </a:p>
        </p:txBody>
      </p:sp>
    </p:spTree>
    <p:extLst>
      <p:ext uri="{BB962C8B-B14F-4D97-AF65-F5344CB8AC3E}">
        <p14:creationId xmlns:p14="http://schemas.microsoft.com/office/powerpoint/2010/main" val="83608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Maps in Accounting Education © 2021 by </a:t>
            </a:r>
            <a:r>
              <a:rPr lang="en-GB" dirty="0">
                <a:hlinkClick r:id="rId3"/>
              </a:rPr>
              <a:t>Wealthvox, Color Accounting International, Middlesex University, Accounting Cafe, Peter Frampton, Mark Robilliard, Toby York and others </a:t>
            </a:r>
            <a:r>
              <a:rPr lang="en-GB" dirty="0"/>
              <a:t>is licensed under </a:t>
            </a:r>
            <a:r>
              <a:rPr lang="en-GB" dirty="0">
                <a:hlinkClick r:id="rId4"/>
              </a:rPr>
              <a:t>Attribution-NonCommercial-NoDerivatives 4.0 International</a:t>
            </a:r>
            <a:endParaRPr lang="en-GB" dirty="0"/>
          </a:p>
          <a:p>
            <a:endParaRPr lang="en-GB" dirty="0"/>
          </a:p>
        </p:txBody>
      </p:sp>
      <p:sp>
        <p:nvSpPr>
          <p:cNvPr id="4" name="Slide Number Placeholder 3"/>
          <p:cNvSpPr>
            <a:spLocks noGrp="1"/>
          </p:cNvSpPr>
          <p:nvPr>
            <p:ph type="sldNum" sz="quarter" idx="5"/>
          </p:nvPr>
        </p:nvSpPr>
        <p:spPr/>
        <p:txBody>
          <a:bodyPr/>
          <a:lstStyle/>
          <a:p>
            <a:fld id="{61FAFCE2-64F3-9145-B4D6-DD68D871FDE2}" type="slidenum">
              <a:rPr lang="en-GB" smtClean="0"/>
              <a:t>4</a:t>
            </a:fld>
            <a:endParaRPr lang="en-GB"/>
          </a:p>
        </p:txBody>
      </p:sp>
    </p:spTree>
    <p:extLst>
      <p:ext uri="{BB962C8B-B14F-4D97-AF65-F5344CB8AC3E}">
        <p14:creationId xmlns:p14="http://schemas.microsoft.com/office/powerpoint/2010/main" val="318348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rPr>
              <a:t>Concept maps are visual representations of information</a:t>
            </a:r>
            <a:r>
              <a:rPr lang="en-GB" sz="1200" b="0" i="0" kern="1200" dirty="0">
                <a:solidFill>
                  <a:schemeClr val="tx1"/>
                </a:solidFill>
                <a:effectLst/>
              </a:rPr>
              <a:t> that show everything in a single view</a:t>
            </a:r>
            <a:r>
              <a:rPr lang="en-GB" dirty="0"/>
              <a:t> </a:t>
            </a:r>
            <a:r>
              <a:rPr lang="en-GB" sz="1200" b="0" i="0" kern="1200" dirty="0">
                <a:solidFill>
                  <a:schemeClr val="tx1"/>
                </a:solidFill>
                <a:effectLst/>
              </a:rPr>
              <a:t>helping students to create a clear mental model, and provide them with the overall meaning, and as John Medina says in </a:t>
            </a:r>
            <a:r>
              <a:rPr lang="en-GB" sz="1200" b="0" i="1" kern="1200" dirty="0">
                <a:solidFill>
                  <a:schemeClr val="tx1"/>
                </a:solidFill>
                <a:effectLst/>
              </a:rPr>
              <a:t>Brain Rules</a:t>
            </a:r>
            <a:r>
              <a:rPr lang="en-GB" sz="1200" b="0" i="0" kern="1200" dirty="0">
                <a:solidFill>
                  <a:schemeClr val="tx1"/>
                </a:solidFill>
                <a:effectLst/>
              </a:rPr>
              <a:t> “if we don’t know the gist…we are unlikely to pay attention to its details”.</a:t>
            </a:r>
          </a:p>
          <a:p>
            <a:endParaRPr lang="en-GB" sz="1200" kern="1200" dirty="0">
              <a:solidFill>
                <a:schemeClr val="tx1"/>
              </a:solidFill>
              <a:effectLst/>
            </a:endParaRPr>
          </a:p>
          <a:p>
            <a:r>
              <a:rPr lang="en-GB" sz="1200" kern="1200" dirty="0">
                <a:solidFill>
                  <a:schemeClr val="tx1"/>
                </a:solidFill>
                <a:effectLst/>
              </a:rPr>
              <a:t>Concept maps work well for all types of students when it is important to understand relationships between different things.</a:t>
            </a:r>
          </a:p>
          <a:p>
            <a:endParaRPr lang="en-GB" sz="1200" kern="1200" dirty="0">
              <a:solidFill>
                <a:schemeClr val="tx1"/>
              </a:solidFill>
              <a:effectLst/>
            </a:endParaRPr>
          </a:p>
          <a:p>
            <a:r>
              <a:rPr lang="en-GB" sz="1200" kern="1200" dirty="0">
                <a:solidFill>
                  <a:schemeClr val="tx1"/>
                </a:solidFill>
                <a:effectLst/>
              </a:rPr>
              <a:t>David </a:t>
            </a:r>
            <a:r>
              <a:rPr lang="en-GB" sz="1200" kern="1200" dirty="0" err="1">
                <a:solidFill>
                  <a:schemeClr val="tx1"/>
                </a:solidFill>
                <a:effectLst/>
              </a:rPr>
              <a:t>Ausubel</a:t>
            </a:r>
            <a:r>
              <a:rPr lang="en-GB" sz="1200" kern="1200" dirty="0">
                <a:solidFill>
                  <a:schemeClr val="tx1"/>
                </a:solidFill>
                <a:effectLst/>
              </a:rPr>
              <a:t>: the single most important factor influencing learning is what the learner already knows. This supports </a:t>
            </a:r>
            <a:r>
              <a:rPr lang="en-GB" sz="1200" kern="1200" dirty="0" err="1">
                <a:solidFill>
                  <a:schemeClr val="tx1"/>
                </a:solidFill>
                <a:effectLst/>
              </a:rPr>
              <a:t>Ausubel’s</a:t>
            </a:r>
            <a:r>
              <a:rPr lang="en-GB" sz="1200" kern="1200" dirty="0">
                <a:solidFill>
                  <a:schemeClr val="tx1"/>
                </a:solidFill>
                <a:effectLst/>
              </a:rPr>
              <a:t> idea of “meaningful learning”, that is, when the student comprehends the relationship of what is being learned to other knowledge.</a:t>
            </a:r>
          </a:p>
          <a:p>
            <a:endParaRPr lang="en-GB" sz="1200" kern="1200" dirty="0">
              <a:solidFill>
                <a:schemeClr val="tx1"/>
              </a:solidFill>
              <a:effectLst/>
            </a:endParaRPr>
          </a:p>
          <a:p>
            <a:r>
              <a:rPr lang="en-GB" sz="1200" kern="1200" dirty="0">
                <a:solidFill>
                  <a:schemeClr val="tx1"/>
                </a:solidFill>
                <a:effectLst/>
              </a:rPr>
              <a:t>Concept maps generally start with higher-level concepts, so help students to create </a:t>
            </a:r>
            <a:r>
              <a:rPr lang="en-GB" sz="1200" i="1" kern="1200" dirty="0">
                <a:solidFill>
                  <a:schemeClr val="tx1"/>
                </a:solidFill>
                <a:effectLst/>
              </a:rPr>
              <a:t>schema</a:t>
            </a:r>
            <a:r>
              <a:rPr lang="en-GB" sz="1200" kern="1200" dirty="0">
                <a:solidFill>
                  <a:schemeClr val="tx1"/>
                </a:solidFill>
                <a:effectLst/>
              </a:rPr>
              <a:t> for learning. Schema enhance learning by showing students:</a:t>
            </a:r>
          </a:p>
          <a:p>
            <a:pPr lvl="0"/>
            <a:endParaRPr lang="en-GB" sz="1200" kern="1200" dirty="0">
              <a:solidFill>
                <a:schemeClr val="tx1"/>
              </a:solidFill>
              <a:effectLst/>
            </a:endParaRPr>
          </a:p>
          <a:p>
            <a:pPr marL="171450" lvl="0" indent="-171450">
              <a:buFont typeface="Arial" panose="020B0604020202020204" pitchFamily="34" charset="0"/>
              <a:buChar char="•"/>
            </a:pPr>
            <a:r>
              <a:rPr lang="en-GB" sz="1200" kern="1200" dirty="0">
                <a:solidFill>
                  <a:schemeClr val="tx1"/>
                </a:solidFill>
                <a:effectLst/>
              </a:rPr>
              <a:t>The context of what they already know.</a:t>
            </a:r>
          </a:p>
          <a:p>
            <a:pPr marL="171450" lvl="0" indent="-171450">
              <a:buFont typeface="Arial" panose="020B0604020202020204" pitchFamily="34" charset="0"/>
              <a:buChar char="•"/>
            </a:pPr>
            <a:r>
              <a:rPr lang="en-GB" sz="1200" kern="1200" dirty="0">
                <a:solidFill>
                  <a:schemeClr val="tx1"/>
                </a:solidFill>
                <a:effectLst/>
              </a:rPr>
              <a:t>How new information fits with what they already know.</a:t>
            </a:r>
          </a:p>
          <a:p>
            <a:pPr marL="171450" indent="-171450">
              <a:buFont typeface="Arial" panose="020B0604020202020204" pitchFamily="34" charset="0"/>
              <a:buChar char="•"/>
            </a:pPr>
            <a:r>
              <a:rPr lang="en-GB" sz="1200" kern="1200" dirty="0">
                <a:solidFill>
                  <a:schemeClr val="tx1"/>
                </a:solidFill>
                <a:effectLst/>
              </a:rPr>
              <a:t>How new bits of information fit together.</a:t>
            </a:r>
            <a:r>
              <a:rPr lang="en-GB" dirty="0">
                <a:effectLst/>
              </a:rPr>
              <a:t> </a:t>
            </a:r>
            <a:r>
              <a:rPr lang="en-GB" sz="1200" kern="1200" dirty="0">
                <a:solidFill>
                  <a:schemeClr val="tx1"/>
                </a:solidFill>
                <a:effectLst/>
              </a:rPr>
              <a:t> </a:t>
            </a:r>
          </a:p>
          <a:p>
            <a:endParaRPr lang="en-GB" sz="1200" kern="1200" dirty="0">
              <a:solidFill>
                <a:schemeClr val="tx1"/>
              </a:solidFill>
              <a:effectLst/>
            </a:endParaRPr>
          </a:p>
          <a:p>
            <a:pPr algn="r"/>
            <a:r>
              <a:rPr lang="en-GB" sz="800" i="1" kern="1200" dirty="0">
                <a:solidFill>
                  <a:schemeClr val="tx1"/>
                </a:solidFill>
                <a:effectLst/>
              </a:rPr>
              <a:t>Medina, J. (2014) Brain Rules. USA: Pear Press</a:t>
            </a:r>
          </a:p>
          <a:p>
            <a:pPr algn="r"/>
            <a:r>
              <a:rPr lang="en-GB" sz="800" i="1" kern="1200" dirty="0" err="1">
                <a:solidFill>
                  <a:schemeClr val="tx1"/>
                </a:solidFill>
                <a:effectLst/>
              </a:rPr>
              <a:t>Ausubel</a:t>
            </a:r>
            <a:r>
              <a:rPr lang="en-GB" sz="800" i="1" kern="1200" dirty="0">
                <a:solidFill>
                  <a:schemeClr val="tx1"/>
                </a:solidFill>
                <a:effectLst/>
              </a:rPr>
              <a:t>, D. (1968) Educational Psychology: A Cognitive View. Canada: Holt, Rinehart &amp; Winston</a:t>
            </a:r>
          </a:p>
          <a:p>
            <a:endParaRPr lang="en-GB" dirty="0"/>
          </a:p>
          <a:p>
            <a:endParaRPr lang="en-GB" dirty="0"/>
          </a:p>
          <a:p>
            <a:r>
              <a:rPr lang="en-GB" dirty="0"/>
              <a:t>…but, and I think significantly, we enable students to build the map slowly in their own minds.</a:t>
            </a:r>
          </a:p>
        </p:txBody>
      </p:sp>
      <p:sp>
        <p:nvSpPr>
          <p:cNvPr id="4" name="Slide Number Placeholder 3"/>
          <p:cNvSpPr>
            <a:spLocks noGrp="1"/>
          </p:cNvSpPr>
          <p:nvPr>
            <p:ph type="sldNum" sz="quarter" idx="5"/>
          </p:nvPr>
        </p:nvSpPr>
        <p:spPr/>
        <p:txBody>
          <a:bodyPr/>
          <a:lstStyle/>
          <a:p>
            <a:fld id="{61FAFCE2-64F3-9145-B4D6-DD68D871FDE2}" type="slidenum">
              <a:rPr lang="en-GB" smtClean="0"/>
              <a:t>5</a:t>
            </a:fld>
            <a:endParaRPr lang="en-GB"/>
          </a:p>
        </p:txBody>
      </p:sp>
    </p:spTree>
    <p:extLst>
      <p:ext uri="{BB962C8B-B14F-4D97-AF65-F5344CB8AC3E}">
        <p14:creationId xmlns:p14="http://schemas.microsoft.com/office/powerpoint/2010/main" val="3167402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i="0" kern="1200">
                <a:solidFill>
                  <a:schemeClr val="tx1"/>
                </a:solidFill>
                <a:effectLst/>
                <a:ea typeface="+mn-ea"/>
                <a:cs typeface="+mn-cs"/>
              </a:rPr>
              <a:t>I use this in PowerPoint all the time – and on sheets of paper.</a:t>
            </a:r>
          </a:p>
        </p:txBody>
      </p:sp>
      <p:sp>
        <p:nvSpPr>
          <p:cNvPr id="82946" name="Slide Image Placeholder 1"/>
          <p:cNvSpPr>
            <a:spLocks noGrp="1" noRot="1" noChangeAspect="1" noTextEdit="1"/>
          </p:cNvSpPr>
          <p:nvPr>
            <p:ph type="sldImg"/>
          </p:nvPr>
        </p:nvSpPr>
        <p:spPr bwMode="auto">
          <a:xfrm>
            <a:off x="4324350" y="458788"/>
            <a:ext cx="2159000" cy="12160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6</a:t>
            </a:fld>
            <a:endParaRPr lang="en-GB" altLang="en-US">
              <a:latin typeface="Helvetica Regular" charset="0"/>
            </a:endParaRPr>
          </a:p>
        </p:txBody>
      </p:sp>
    </p:spTree>
    <p:extLst>
      <p:ext uri="{BB962C8B-B14F-4D97-AF65-F5344CB8AC3E}">
        <p14:creationId xmlns:p14="http://schemas.microsoft.com/office/powerpoint/2010/main" val="3637357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t>We start with students at the very beginning.</a:t>
            </a:r>
          </a:p>
          <a:p>
            <a:endParaRPr lang="en-GB"/>
          </a:p>
          <a:p>
            <a:r>
              <a:rPr lang="en-GB"/>
              <a:t>One of the principles of the “Colour Accounting” method is that accounting courses generally do not start at the beginning.</a:t>
            </a:r>
          </a:p>
          <a:p>
            <a:endParaRPr lang="en-GB"/>
          </a:p>
          <a:p>
            <a:r>
              <a:rPr lang="en-GB"/>
              <a:t>They may start where most accountants think the beginning is, maybe with some definitions of financial statement elements, or perhaps even one of the Conceptual Framework statements.</a:t>
            </a:r>
          </a:p>
          <a:p>
            <a:endParaRPr lang="en-GB"/>
          </a:p>
          <a:p>
            <a:r>
              <a:rPr lang="en-GB"/>
              <a:t>…but this is not usually the true beginning for most students.</a:t>
            </a:r>
          </a:p>
          <a:p>
            <a:endParaRPr lang="en-GB"/>
          </a:p>
          <a:p>
            <a:r>
              <a:rPr lang="en-GB"/>
              <a:t>We spend the first few hours of teaching enabling students to explore and reflect on the underlying philosophy of accounting. And in my experience, these are some of the most enjoyable conversations you can have as a teacher.</a:t>
            </a:r>
          </a:p>
          <a:p>
            <a:endParaRPr lang="en-GB"/>
          </a:p>
          <a:p>
            <a:r>
              <a:rPr lang="en-GB"/>
              <a:t>We won’t go through the whole process, but it I’ll show you some of the steps…</a:t>
            </a:r>
          </a:p>
        </p:txBody>
      </p:sp>
      <p:sp>
        <p:nvSpPr>
          <p:cNvPr id="82946" name="Slide Image Placeholder 1"/>
          <p:cNvSpPr>
            <a:spLocks noGrp="1" noRot="1" noChangeAspect="1" noTextEdit="1"/>
          </p:cNvSpPr>
          <p:nvPr>
            <p:ph type="sldImg"/>
          </p:nvPr>
        </p:nvSpPr>
        <p:spPr bwMode="auto">
          <a:xfrm>
            <a:off x="4256088" y="458788"/>
            <a:ext cx="2227262" cy="12541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7</a:t>
            </a:fld>
            <a:endParaRPr lang="en-GB" altLang="en-US">
              <a:latin typeface="Helvetica Regular" charset="0"/>
            </a:endParaRPr>
          </a:p>
        </p:txBody>
      </p:sp>
    </p:spTree>
    <p:extLst>
      <p:ext uri="{BB962C8B-B14F-4D97-AF65-F5344CB8AC3E}">
        <p14:creationId xmlns:p14="http://schemas.microsoft.com/office/powerpoint/2010/main" val="154019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tabLst>
                <a:tab pos="2749550" algn="l"/>
              </a:tabLst>
            </a:pPr>
            <a:r>
              <a:rPr lang="en-GB" sz="1200" b="0" kern="1200">
                <a:solidFill>
                  <a:schemeClr val="tx1"/>
                </a:solidFill>
                <a:effectLst/>
                <a:cs typeface="Arial" panose="020B0604020202020204" pitchFamily="34" charset="0"/>
              </a:rPr>
              <a:t>We use a conversation as an anchor to emphasise the importance of “POINT OF VIEW” which is so fundamental to language and understanding.</a:t>
            </a:r>
          </a:p>
          <a:p>
            <a:pPr>
              <a:tabLst>
                <a:tab pos="2749550" algn="l"/>
              </a:tabLst>
            </a:pPr>
            <a:endParaRPr lang="en-GB" sz="1200" b="0" kern="1200">
              <a:solidFill>
                <a:schemeClr val="tx1"/>
              </a:solidFill>
              <a:effectLst/>
              <a:cs typeface="Arial" panose="020B0604020202020204" pitchFamily="34" charset="0"/>
            </a:endParaRPr>
          </a:p>
          <a:p>
            <a:pPr>
              <a:tabLst>
                <a:tab pos="2749550" algn="l"/>
              </a:tabLst>
            </a:pPr>
            <a:r>
              <a:rPr lang="en-GB" sz="1200" b="0" kern="1200">
                <a:solidFill>
                  <a:schemeClr val="tx1"/>
                </a:solidFill>
                <a:effectLst/>
                <a:cs typeface="Arial" panose="020B0604020202020204" pitchFamily="34" charset="0"/>
              </a:rPr>
              <a:t>Pineapples are peppered throughout my teaching materials and in seminars students will often hear me say “pineapples” whenever there is entity confusion.</a:t>
            </a:r>
            <a:endParaRPr lang="en-GB" sz="1200" b="0" kern="1200">
              <a:solidFill>
                <a:schemeClr val="tx1"/>
              </a:solidFill>
              <a:effectLst/>
            </a:endParaRPr>
          </a:p>
        </p:txBody>
      </p:sp>
      <p:sp>
        <p:nvSpPr>
          <p:cNvPr id="82946" name="Slide Image Placeholder 1"/>
          <p:cNvSpPr>
            <a:spLocks noGrp="1" noRot="1" noChangeAspect="1" noTextEdit="1"/>
          </p:cNvSpPr>
          <p:nvPr>
            <p:ph type="sldImg"/>
          </p:nvPr>
        </p:nvSpPr>
        <p:spPr bwMode="auto">
          <a:xfrm>
            <a:off x="4252913" y="458788"/>
            <a:ext cx="2230437" cy="1255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ＭＳ Ｐゴシック" charset="-128"/>
              </a:defRPr>
            </a:lvl1pPr>
            <a:lvl2pPr marL="742950" indent="-285750" eaLnBrk="0" hangingPunct="0">
              <a:spcBef>
                <a:spcPct val="30000"/>
              </a:spcBef>
              <a:defRPr sz="1200">
                <a:solidFill>
                  <a:schemeClr val="tx1"/>
                </a:solidFill>
                <a:latin typeface="Calibri" charset="0"/>
                <a:ea typeface="ＭＳ Ｐゴシック" charset="-128"/>
              </a:defRPr>
            </a:lvl2pPr>
            <a:lvl3pPr marL="1143000" indent="-228600" eaLnBrk="0" hangingPunct="0">
              <a:spcBef>
                <a:spcPct val="30000"/>
              </a:spcBef>
              <a:defRPr sz="1200">
                <a:solidFill>
                  <a:schemeClr val="tx1"/>
                </a:solidFill>
                <a:latin typeface="Calibri" charset="0"/>
                <a:ea typeface="ＭＳ Ｐゴシック" charset="-128"/>
              </a:defRPr>
            </a:lvl3pPr>
            <a:lvl4pPr marL="1600200" indent="-228600" eaLnBrk="0" hangingPunct="0">
              <a:spcBef>
                <a:spcPct val="30000"/>
              </a:spcBef>
              <a:defRPr sz="1200">
                <a:solidFill>
                  <a:schemeClr val="tx1"/>
                </a:solidFill>
                <a:latin typeface="Calibri" charset="0"/>
                <a:ea typeface="ＭＳ Ｐゴシック" charset="-128"/>
              </a:defRPr>
            </a:lvl4pPr>
            <a:lvl5pPr marL="2057400" indent="-228600" eaLnBrk="0" hangingPunct="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eaLnBrk="1" hangingPunct="1">
              <a:spcBef>
                <a:spcPct val="0"/>
              </a:spcBef>
            </a:pPr>
            <a:fld id="{12A15F59-AC6F-5045-925E-116BA534E36C}" type="slidenum">
              <a:rPr lang="en-GB" altLang="en-US">
                <a:latin typeface="Helvetica Regular" charset="0"/>
              </a:rPr>
              <a:pPr eaLnBrk="1" hangingPunct="1">
                <a:spcBef>
                  <a:spcPct val="0"/>
                </a:spcBef>
              </a:pPr>
              <a:t>8</a:t>
            </a:fld>
            <a:endParaRPr lang="en-GB" altLang="en-US">
              <a:latin typeface="Helvetica Regular" charset="0"/>
            </a:endParaRPr>
          </a:p>
        </p:txBody>
      </p:sp>
    </p:spTree>
    <p:extLst>
      <p:ext uri="{BB962C8B-B14F-4D97-AF65-F5344CB8AC3E}">
        <p14:creationId xmlns:p14="http://schemas.microsoft.com/office/powerpoint/2010/main" val="1487845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5588" y="458788"/>
            <a:ext cx="2417762" cy="13604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Concept Maps in Accounting Education © 2021 by </a:t>
            </a:r>
            <a:r>
              <a:rPr lang="en-GB" dirty="0">
                <a:hlinkClick r:id="rId3"/>
              </a:rPr>
              <a:t>Wealthvox, Color Accounting International, Middlesex University, Accounting Cafe, Peter Frampton, Mark Robilliard, Toby York and others </a:t>
            </a:r>
            <a:r>
              <a:rPr lang="en-GB" dirty="0"/>
              <a:t>is licensed under </a:t>
            </a:r>
            <a:r>
              <a:rPr lang="en-GB" dirty="0">
                <a:hlinkClick r:id="rId4"/>
              </a:rPr>
              <a:t>Attribution-NonCommercial-NoDerivatives 4.0 International</a:t>
            </a:r>
            <a:endParaRPr lang="en-GB" dirty="0"/>
          </a:p>
          <a:p>
            <a:endParaRPr lang="en-GB" dirty="0"/>
          </a:p>
        </p:txBody>
      </p:sp>
      <p:sp>
        <p:nvSpPr>
          <p:cNvPr id="4" name="Slide Number Placeholder 3"/>
          <p:cNvSpPr>
            <a:spLocks noGrp="1"/>
          </p:cNvSpPr>
          <p:nvPr>
            <p:ph type="sldNum" sz="quarter" idx="5"/>
          </p:nvPr>
        </p:nvSpPr>
        <p:spPr/>
        <p:txBody>
          <a:bodyPr/>
          <a:lstStyle/>
          <a:p>
            <a:fld id="{E925F26F-2A34-7642-B5A2-2E1C34439222}" type="slidenum">
              <a:rPr lang="en-US" smtClean="0"/>
              <a:t>9</a:t>
            </a:fld>
            <a:endParaRPr lang="en-US"/>
          </a:p>
        </p:txBody>
      </p:sp>
    </p:spTree>
    <p:extLst>
      <p:ext uri="{BB962C8B-B14F-4D97-AF65-F5344CB8AC3E}">
        <p14:creationId xmlns:p14="http://schemas.microsoft.com/office/powerpoint/2010/main" val="289176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487A8-726A-6A48-82EF-C86C30FF125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A7401E0-EC12-6945-AA19-662D9854F5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8B0DA1C-E389-214E-B660-2B81E324739E}"/>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5" name="Footer Placeholder 4">
            <a:extLst>
              <a:ext uri="{FF2B5EF4-FFF2-40B4-BE49-F238E27FC236}">
                <a16:creationId xmlns:a16="http://schemas.microsoft.com/office/drawing/2014/main" id="{688FD3A1-1309-8A43-BA57-E2E3777850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2C9B9F-87DC-A64B-8874-110C7787A8D7}"/>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109309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5CB6-C417-0447-A77C-F6C373B6AE8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930F8CC-6C06-2E40-9717-7269C026DBA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6A61600-7E39-A842-8650-120BC29D3681}"/>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5" name="Footer Placeholder 4">
            <a:extLst>
              <a:ext uri="{FF2B5EF4-FFF2-40B4-BE49-F238E27FC236}">
                <a16:creationId xmlns:a16="http://schemas.microsoft.com/office/drawing/2014/main" id="{46796B39-AD4A-8744-917D-F03E8E58CE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F9B95F-1548-4F49-99FB-C5A46E9198E3}"/>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342571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273710-34EC-6940-AF05-6E0446438EA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7C06449-A76E-6E4B-8F2D-D1F11F8D02B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70152E6-D693-7E42-85C4-DD33DC4FB0D3}"/>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5" name="Footer Placeholder 4">
            <a:extLst>
              <a:ext uri="{FF2B5EF4-FFF2-40B4-BE49-F238E27FC236}">
                <a16:creationId xmlns:a16="http://schemas.microsoft.com/office/drawing/2014/main" id="{E1B8EAD8-83CA-1944-9864-A8BD67169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113A4-AB97-784B-9EC6-A76ED31C9074}"/>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2807554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300C-F98A-5648-BC6A-19014FC041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87451E8-1F17-9A41-9A1F-4069FEF688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E77CCB-6575-7E48-B42F-0F14130CCB98}"/>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5" name="Footer Placeholder 4">
            <a:extLst>
              <a:ext uri="{FF2B5EF4-FFF2-40B4-BE49-F238E27FC236}">
                <a16:creationId xmlns:a16="http://schemas.microsoft.com/office/drawing/2014/main" id="{BAB77C9A-6C8C-9342-AD44-579B0A2B2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F205B-86CC-C646-91E3-1E18379617DD}"/>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2887669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53B2-5F72-B044-AB63-45595CE6DF0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C9FE9F4-E889-C24F-AC24-E0B7DA6706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010D4C5-7051-664F-B394-0215E021A38C}"/>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5" name="Footer Placeholder 4">
            <a:extLst>
              <a:ext uri="{FF2B5EF4-FFF2-40B4-BE49-F238E27FC236}">
                <a16:creationId xmlns:a16="http://schemas.microsoft.com/office/drawing/2014/main" id="{41B77EAA-50F8-ED4C-8966-E1AC1B0250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1A01E8-06A7-EC48-87C9-B88C7DBEAF6D}"/>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2394303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82D2-B3AE-0D4D-A6DC-8A6ABD703E9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4DEF585-D4AD-D54C-980B-411DB2813B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2E791D8-FB52-2C4E-949F-6B2188FE088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07A5D60-9372-5F4D-987A-414D408C8D72}"/>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6" name="Footer Placeholder 5">
            <a:extLst>
              <a:ext uri="{FF2B5EF4-FFF2-40B4-BE49-F238E27FC236}">
                <a16:creationId xmlns:a16="http://schemas.microsoft.com/office/drawing/2014/main" id="{53CFB937-9272-6E42-A83D-31AFD7B6BA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A63358-197D-3948-A906-02F313E10343}"/>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109028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9545-C13B-2F41-8260-F79B2449622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1C6F2DB-D08A-0844-BF50-16B527B665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47F0ECB-4965-FA43-871F-A7CC5B4E1DA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5514499-53DD-8947-8B9B-A39D4572B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3F40A4-B2BF-DE41-A1C9-E8395CAA313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968DE3D-4AAA-3D4A-AF37-8937597E089F}"/>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8" name="Footer Placeholder 7">
            <a:extLst>
              <a:ext uri="{FF2B5EF4-FFF2-40B4-BE49-F238E27FC236}">
                <a16:creationId xmlns:a16="http://schemas.microsoft.com/office/drawing/2014/main" id="{79570205-F08C-C140-A66F-BCBC4504CC1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7BE03E-FE4A-5241-84BC-AB2F8681B9B2}"/>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45017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ABB9C-A1DA-424C-959D-3C66AD32227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C1ACD-14CB-834B-84F3-058F2FFC97C6}"/>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4" name="Footer Placeholder 3">
            <a:extLst>
              <a:ext uri="{FF2B5EF4-FFF2-40B4-BE49-F238E27FC236}">
                <a16:creationId xmlns:a16="http://schemas.microsoft.com/office/drawing/2014/main" id="{E90382E3-820D-1A43-B520-5B17E0D6A1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F47522-8C60-1744-8125-D7A3A06D25AA}"/>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109557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AFEE37-AA23-F642-8EAA-D9BB98D342C6}"/>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3" name="Footer Placeholder 2">
            <a:extLst>
              <a:ext uri="{FF2B5EF4-FFF2-40B4-BE49-F238E27FC236}">
                <a16:creationId xmlns:a16="http://schemas.microsoft.com/office/drawing/2014/main" id="{75F46ACE-F807-F34A-9586-7039B291A3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EA4460-9FC9-4B41-8F68-62A98B5E0563}"/>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263018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0A902-1FD6-C949-B79C-C8BC7DE723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68D1A3-362B-5A4A-A43A-9F3193C6B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C575872-89D0-A542-9565-CE0719F625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30CD7B-BF93-BF41-A788-2E1F87D079F8}"/>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6" name="Footer Placeholder 5">
            <a:extLst>
              <a:ext uri="{FF2B5EF4-FFF2-40B4-BE49-F238E27FC236}">
                <a16:creationId xmlns:a16="http://schemas.microsoft.com/office/drawing/2014/main" id="{3054F334-02B8-5847-8791-78CBB7757F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209F3C-790D-8846-82CD-0173B3A8495C}"/>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77396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1CA42-F83D-254E-B674-ADB459B930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80DE0BE-1855-AF4B-9CA5-1B2A128694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85CE95B-4AC7-824F-A2DC-7581806E3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9A9BC9-1968-BE49-8E1C-5AAE77E10D9D}"/>
              </a:ext>
            </a:extLst>
          </p:cNvPr>
          <p:cNvSpPr>
            <a:spLocks noGrp="1"/>
          </p:cNvSpPr>
          <p:nvPr>
            <p:ph type="dt" sz="half" idx="10"/>
          </p:nvPr>
        </p:nvSpPr>
        <p:spPr/>
        <p:txBody>
          <a:bodyPr/>
          <a:lstStyle/>
          <a:p>
            <a:fld id="{85790548-691B-5D43-9EBD-AD0670BA72D2}" type="datetimeFigureOut">
              <a:rPr lang="en-GB" smtClean="0"/>
              <a:t>19/03/2021</a:t>
            </a:fld>
            <a:endParaRPr lang="en-GB"/>
          </a:p>
        </p:txBody>
      </p:sp>
      <p:sp>
        <p:nvSpPr>
          <p:cNvPr id="6" name="Footer Placeholder 5">
            <a:extLst>
              <a:ext uri="{FF2B5EF4-FFF2-40B4-BE49-F238E27FC236}">
                <a16:creationId xmlns:a16="http://schemas.microsoft.com/office/drawing/2014/main" id="{EE8DC03C-5844-DC4C-B51A-4490FC988B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AE4BA1-C538-9845-901F-E5CF93CBD699}"/>
              </a:ext>
            </a:extLst>
          </p:cNvPr>
          <p:cNvSpPr>
            <a:spLocks noGrp="1"/>
          </p:cNvSpPr>
          <p:nvPr>
            <p:ph type="sldNum" sz="quarter" idx="12"/>
          </p:nvPr>
        </p:nvSpPr>
        <p:spPr/>
        <p:txBody>
          <a:bodyPr/>
          <a:lstStyle/>
          <a:p>
            <a:fld id="{94C45719-3A5A-B341-B0A7-27A32C63F99D}" type="slidenum">
              <a:rPr lang="en-GB" smtClean="0"/>
              <a:t>‹#›</a:t>
            </a:fld>
            <a:endParaRPr lang="en-GB"/>
          </a:p>
        </p:txBody>
      </p:sp>
    </p:spTree>
    <p:extLst>
      <p:ext uri="{BB962C8B-B14F-4D97-AF65-F5344CB8AC3E}">
        <p14:creationId xmlns:p14="http://schemas.microsoft.com/office/powerpoint/2010/main" val="287511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0AA8F-01F3-174D-82DF-A83EF747A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9B59575-FABE-C445-B8E8-B8E37B55A1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F81BC1-725B-3A44-BFDC-71C4618558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90548-691B-5D43-9EBD-AD0670BA72D2}" type="datetimeFigureOut">
              <a:rPr lang="en-GB" smtClean="0"/>
              <a:t>19/03/2021</a:t>
            </a:fld>
            <a:endParaRPr lang="en-GB"/>
          </a:p>
        </p:txBody>
      </p:sp>
      <p:sp>
        <p:nvSpPr>
          <p:cNvPr id="5" name="Footer Placeholder 4">
            <a:extLst>
              <a:ext uri="{FF2B5EF4-FFF2-40B4-BE49-F238E27FC236}">
                <a16:creationId xmlns:a16="http://schemas.microsoft.com/office/drawing/2014/main" id="{731AD13B-AF02-BE43-B6E7-05BCB787FC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0829EB-650F-E149-8B5F-8284DDB34F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45719-3A5A-B341-B0A7-27A32C63F99D}" type="slidenum">
              <a:rPr lang="en-GB" smtClean="0"/>
              <a:t>‹#›</a:t>
            </a:fld>
            <a:endParaRPr lang="en-GB"/>
          </a:p>
        </p:txBody>
      </p:sp>
    </p:spTree>
    <p:extLst>
      <p:ext uri="{BB962C8B-B14F-4D97-AF65-F5344CB8AC3E}">
        <p14:creationId xmlns:p14="http://schemas.microsoft.com/office/powerpoint/2010/main" val="12659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ccountingcafe.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creativecommons.org/licenses/by-nc-nd/4.0/?ref=chooser-v1"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accountingcafe.org/" TargetMode="External"/><Relationship Id="rId5" Type="http://schemas.openxmlformats.org/officeDocument/2006/relationships/image" Target="../media/image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0B6533-ADA5-2E41-9E19-B6C6BA7CDBCC}"/>
              </a:ext>
            </a:extLst>
          </p:cNvPr>
          <p:cNvSpPr txBox="1"/>
          <p:nvPr/>
        </p:nvSpPr>
        <p:spPr>
          <a:xfrm>
            <a:off x="1280160" y="2512937"/>
            <a:ext cx="10180320" cy="2246769"/>
          </a:xfrm>
          <a:prstGeom prst="rect">
            <a:avLst/>
          </a:prstGeom>
          <a:noFill/>
        </p:spPr>
        <p:txBody>
          <a:bodyPr wrap="square" rtlCol="0">
            <a:spAutoFit/>
          </a:bodyPr>
          <a:lstStyle/>
          <a:p>
            <a:pPr algn="ctr"/>
            <a:r>
              <a:rPr lang="en-GB" sz="2800" dirty="0">
                <a:latin typeface="Avenir Book" panose="02000503020000020003" pitchFamily="2" charset="0"/>
              </a:rPr>
              <a:t>Concept Maps in Accounting Education © 2021 by </a:t>
            </a:r>
            <a:r>
              <a:rPr lang="en-GB" sz="2800" dirty="0">
                <a:latin typeface="Avenir Book" panose="02000503020000020003" pitchFamily="2" charset="0"/>
                <a:hlinkClick r:id="rId3"/>
              </a:rPr>
              <a:t>Wealthvox, </a:t>
            </a:r>
            <a:br>
              <a:rPr lang="en-GB" sz="2800" dirty="0">
                <a:latin typeface="Avenir Book" panose="02000503020000020003" pitchFamily="2" charset="0"/>
                <a:hlinkClick r:id="rId3"/>
              </a:rPr>
            </a:br>
            <a:r>
              <a:rPr lang="en-GB" sz="2800" dirty="0">
                <a:latin typeface="Avenir Book" panose="02000503020000020003" pitchFamily="2" charset="0"/>
                <a:hlinkClick r:id="rId3"/>
              </a:rPr>
              <a:t>Color Accounting International, Middlesex University, Accounting Cafe, Peter Frampton, Mark Robilliard, Toby York and others </a:t>
            </a:r>
            <a:r>
              <a:rPr lang="en-GB" sz="2800" dirty="0">
                <a:latin typeface="Avenir Book" panose="02000503020000020003" pitchFamily="2" charset="0"/>
              </a:rPr>
              <a:t>is licensed under </a:t>
            </a:r>
            <a:r>
              <a:rPr lang="en-GB" sz="2800" dirty="0">
                <a:latin typeface="Avenir Book" panose="02000503020000020003" pitchFamily="2" charset="0"/>
                <a:hlinkClick r:id="rId4"/>
              </a:rPr>
              <a:t>Attribution-NonCommercial-NoDerivatives 4.0 International</a:t>
            </a:r>
            <a:endParaRPr lang="en-GB" sz="2800" dirty="0">
              <a:latin typeface="Avenir Book" panose="02000503020000020003" pitchFamily="2" charset="0"/>
            </a:endParaRPr>
          </a:p>
        </p:txBody>
      </p:sp>
    </p:spTree>
    <p:extLst>
      <p:ext uri="{BB962C8B-B14F-4D97-AF65-F5344CB8AC3E}">
        <p14:creationId xmlns:p14="http://schemas.microsoft.com/office/powerpoint/2010/main" val="318770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16AFA33-5432-DF42-A1DD-8F5B0F75906E}"/>
              </a:ext>
            </a:extLst>
          </p:cNvPr>
          <p:cNvGrpSpPr/>
          <p:nvPr/>
        </p:nvGrpSpPr>
        <p:grpSpPr>
          <a:xfrm>
            <a:off x="642275" y="1759232"/>
            <a:ext cx="10907449" cy="4654795"/>
            <a:chOff x="1182475" y="1866707"/>
            <a:chExt cx="9336103" cy="3984217"/>
          </a:xfrm>
        </p:grpSpPr>
        <p:pic>
          <p:nvPicPr>
            <p:cNvPr id="5" name="Picture 4">
              <a:extLst>
                <a:ext uri="{FF2B5EF4-FFF2-40B4-BE49-F238E27FC236}">
                  <a16:creationId xmlns:a16="http://schemas.microsoft.com/office/drawing/2014/main" id="{10039931-C49C-7A46-8F0F-6AA9680D39AD}"/>
                </a:ext>
              </a:extLst>
            </p:cNvPr>
            <p:cNvPicPr>
              <a:picLocks noChangeAspect="1"/>
            </p:cNvPicPr>
            <p:nvPr/>
          </p:nvPicPr>
          <p:blipFill rotWithShape="1">
            <a:blip r:embed="rId3"/>
            <a:srcRect l="176"/>
            <a:stretch/>
          </p:blipFill>
          <p:spPr>
            <a:xfrm>
              <a:off x="5840487" y="1866707"/>
              <a:ext cx="4678091" cy="3984217"/>
            </a:xfrm>
            <a:prstGeom prst="rect">
              <a:avLst/>
            </a:prstGeom>
          </p:spPr>
        </p:pic>
        <p:pic>
          <p:nvPicPr>
            <p:cNvPr id="3" name="Picture 2">
              <a:extLst>
                <a:ext uri="{FF2B5EF4-FFF2-40B4-BE49-F238E27FC236}">
                  <a16:creationId xmlns:a16="http://schemas.microsoft.com/office/drawing/2014/main" id="{CF630869-D677-1047-8C14-4EA9E19CF344}"/>
                </a:ext>
              </a:extLst>
            </p:cNvPr>
            <p:cNvPicPr>
              <a:picLocks noChangeAspect="1"/>
            </p:cNvPicPr>
            <p:nvPr/>
          </p:nvPicPr>
          <p:blipFill rotWithShape="1">
            <a:blip r:embed="rId4"/>
            <a:srcRect r="321"/>
            <a:stretch/>
          </p:blipFill>
          <p:spPr>
            <a:xfrm>
              <a:off x="1182475" y="1866708"/>
              <a:ext cx="4671264" cy="3967315"/>
            </a:xfrm>
            <a:prstGeom prst="rect">
              <a:avLst/>
            </a:prstGeom>
          </p:spPr>
        </p:pic>
      </p:grpSp>
      <p:cxnSp>
        <p:nvCxnSpPr>
          <p:cNvPr id="6" name="Straight Connector 5">
            <a:extLst>
              <a:ext uri="{FF2B5EF4-FFF2-40B4-BE49-F238E27FC236}">
                <a16:creationId xmlns:a16="http://schemas.microsoft.com/office/drawing/2014/main" id="{8C2A3461-6CBC-9A43-9354-9063DDF06586}"/>
              </a:ext>
            </a:extLst>
          </p:cNvPr>
          <p:cNvCxnSpPr>
            <a:cxnSpLocks/>
          </p:cNvCxnSpPr>
          <p:nvPr/>
        </p:nvCxnSpPr>
        <p:spPr>
          <a:xfrm>
            <a:off x="3512344" y="2020843"/>
            <a:ext cx="524716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019FD2-5EF5-8743-B007-B2BFBDBE3FB4}"/>
              </a:ext>
            </a:extLst>
          </p:cNvPr>
          <p:cNvSpPr txBox="1"/>
          <p:nvPr/>
        </p:nvSpPr>
        <p:spPr>
          <a:xfrm>
            <a:off x="3472419" y="1497623"/>
            <a:ext cx="5247162" cy="523220"/>
          </a:xfrm>
          <a:prstGeom prst="rect">
            <a:avLst/>
          </a:prstGeom>
          <a:noFill/>
        </p:spPr>
        <p:txBody>
          <a:bodyPr wrap="square" rtlCol="0">
            <a:spAutoFit/>
          </a:bodyPr>
          <a:lstStyle/>
          <a:p>
            <a:pPr algn="ctr"/>
            <a:r>
              <a:rPr lang="en-US" sz="2800">
                <a:solidFill>
                  <a:schemeClr val="accent1"/>
                </a:solidFill>
                <a:latin typeface="Avenir"/>
              </a:rPr>
              <a:t>{ Choose a name } Limited</a:t>
            </a:r>
          </a:p>
        </p:txBody>
      </p:sp>
    </p:spTree>
    <p:extLst>
      <p:ext uri="{BB962C8B-B14F-4D97-AF65-F5344CB8AC3E}">
        <p14:creationId xmlns:p14="http://schemas.microsoft.com/office/powerpoint/2010/main" val="36475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4E8AE9-123F-B641-BD89-ED276BCE4C8A}"/>
              </a:ext>
            </a:extLst>
          </p:cNvPr>
          <p:cNvPicPr>
            <a:picLocks noChangeAspect="1"/>
          </p:cNvPicPr>
          <p:nvPr/>
        </p:nvPicPr>
        <p:blipFill>
          <a:blip r:embed="rId3"/>
          <a:stretch>
            <a:fillRect/>
          </a:stretch>
        </p:blipFill>
        <p:spPr>
          <a:xfrm>
            <a:off x="698500" y="668877"/>
            <a:ext cx="10566400" cy="5688366"/>
          </a:xfrm>
          <a:prstGeom prst="rect">
            <a:avLst/>
          </a:prstGeom>
        </p:spPr>
      </p:pic>
      <p:cxnSp>
        <p:nvCxnSpPr>
          <p:cNvPr id="6" name="Straight Connector 5">
            <a:extLst>
              <a:ext uri="{FF2B5EF4-FFF2-40B4-BE49-F238E27FC236}">
                <a16:creationId xmlns:a16="http://schemas.microsoft.com/office/drawing/2014/main" id="{8C2A3461-6CBC-9A43-9354-9063DDF06586}"/>
              </a:ext>
            </a:extLst>
          </p:cNvPr>
          <p:cNvCxnSpPr>
            <a:cxnSpLocks/>
          </p:cNvCxnSpPr>
          <p:nvPr/>
        </p:nvCxnSpPr>
        <p:spPr>
          <a:xfrm>
            <a:off x="3695012" y="1023977"/>
            <a:ext cx="524716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019FD2-5EF5-8743-B007-B2BFBDBE3FB4}"/>
              </a:ext>
            </a:extLst>
          </p:cNvPr>
          <p:cNvSpPr txBox="1"/>
          <p:nvPr/>
        </p:nvSpPr>
        <p:spPr>
          <a:xfrm>
            <a:off x="3655087" y="500757"/>
            <a:ext cx="5247162" cy="523220"/>
          </a:xfrm>
          <a:prstGeom prst="rect">
            <a:avLst/>
          </a:prstGeom>
          <a:noFill/>
        </p:spPr>
        <p:txBody>
          <a:bodyPr wrap="square" rtlCol="0">
            <a:spAutoFit/>
          </a:bodyPr>
          <a:lstStyle/>
          <a:p>
            <a:pPr algn="ctr"/>
            <a:r>
              <a:rPr lang="en-US" sz="2800">
                <a:solidFill>
                  <a:schemeClr val="accent1"/>
                </a:solidFill>
                <a:latin typeface="Avenir"/>
              </a:rPr>
              <a:t>{ Choose a name } Limited</a:t>
            </a:r>
          </a:p>
        </p:txBody>
      </p:sp>
      <p:pic>
        <p:nvPicPr>
          <p:cNvPr id="12" name="Picture 11">
            <a:extLst>
              <a:ext uri="{FF2B5EF4-FFF2-40B4-BE49-F238E27FC236}">
                <a16:creationId xmlns:a16="http://schemas.microsoft.com/office/drawing/2014/main" id="{5B37D9AE-CE24-E24E-A096-9B4C2C1D9565}"/>
              </a:ext>
            </a:extLst>
          </p:cNvPr>
          <p:cNvPicPr>
            <a:picLocks noChangeAspect="1"/>
          </p:cNvPicPr>
          <p:nvPr/>
        </p:nvPicPr>
        <p:blipFill>
          <a:blip r:embed="rId4"/>
          <a:stretch>
            <a:fillRect/>
          </a:stretch>
        </p:blipFill>
        <p:spPr>
          <a:xfrm>
            <a:off x="6442321" y="4662048"/>
            <a:ext cx="1118315" cy="1433585"/>
          </a:xfrm>
          <a:prstGeom prst="rect">
            <a:avLst/>
          </a:prstGeom>
        </p:spPr>
      </p:pic>
      <p:pic>
        <p:nvPicPr>
          <p:cNvPr id="11" name="Picture 10">
            <a:extLst>
              <a:ext uri="{FF2B5EF4-FFF2-40B4-BE49-F238E27FC236}">
                <a16:creationId xmlns:a16="http://schemas.microsoft.com/office/drawing/2014/main" id="{53F3640B-F6E0-5C48-AD6E-9C3DFECDF5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08" r="94308">
                        <a14:foregroundMark x1="8231" y1="43923" x2="8231" y2="43923"/>
                        <a14:foregroundMark x1="3308" y1="53846" x2="3308" y2="53846"/>
                        <a14:foregroundMark x1="90462" y1="43923" x2="90462" y2="43923"/>
                        <a14:foregroundMark x1="94308" y1="40769" x2="94308" y2="40769"/>
                      </a14:backgroundRemoval>
                    </a14:imgEffect>
                  </a14:imgLayer>
                </a14:imgProps>
              </a:ext>
            </a:extLst>
          </a:blip>
          <a:stretch>
            <a:fillRect/>
          </a:stretch>
        </p:blipFill>
        <p:spPr>
          <a:xfrm>
            <a:off x="7325401" y="5366833"/>
            <a:ext cx="1406089" cy="1406089"/>
          </a:xfrm>
          <a:prstGeom prst="rect">
            <a:avLst/>
          </a:prstGeom>
        </p:spPr>
      </p:pic>
      <p:sp>
        <p:nvSpPr>
          <p:cNvPr id="2" name="TextBox 1">
            <a:extLst>
              <a:ext uri="{FF2B5EF4-FFF2-40B4-BE49-F238E27FC236}">
                <a16:creationId xmlns:a16="http://schemas.microsoft.com/office/drawing/2014/main" id="{6FE583AE-71DB-B047-BAB2-4D325A5C15D8}"/>
              </a:ext>
            </a:extLst>
          </p:cNvPr>
          <p:cNvSpPr txBox="1"/>
          <p:nvPr/>
        </p:nvSpPr>
        <p:spPr>
          <a:xfrm>
            <a:off x="4229100" y="1192097"/>
            <a:ext cx="3797300" cy="369332"/>
          </a:xfrm>
          <a:prstGeom prst="rect">
            <a:avLst/>
          </a:prstGeom>
          <a:solidFill>
            <a:schemeClr val="bg1"/>
          </a:solidFill>
        </p:spPr>
        <p:txBody>
          <a:bodyPr wrap="square" rtlCol="0">
            <a:spAutoFit/>
          </a:bodyPr>
          <a:lstStyle/>
          <a:p>
            <a:endParaRPr lang="en-GB"/>
          </a:p>
        </p:txBody>
      </p:sp>
    </p:spTree>
    <p:extLst>
      <p:ext uri="{BB962C8B-B14F-4D97-AF65-F5344CB8AC3E}">
        <p14:creationId xmlns:p14="http://schemas.microsoft.com/office/powerpoint/2010/main" val="54174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6EA1D-B407-C142-B33D-C78F52D067C7}"/>
              </a:ext>
            </a:extLst>
          </p:cNvPr>
          <p:cNvPicPr>
            <a:picLocks noChangeAspect="1"/>
          </p:cNvPicPr>
          <p:nvPr/>
        </p:nvPicPr>
        <p:blipFill>
          <a:blip r:embed="rId3"/>
          <a:stretch>
            <a:fillRect/>
          </a:stretch>
        </p:blipFill>
        <p:spPr>
          <a:xfrm>
            <a:off x="0" y="762367"/>
            <a:ext cx="12192000" cy="5814646"/>
          </a:xfrm>
          <a:prstGeom prst="rect">
            <a:avLst/>
          </a:prstGeom>
        </p:spPr>
      </p:pic>
      <p:cxnSp>
        <p:nvCxnSpPr>
          <p:cNvPr id="6" name="Straight Connector 5">
            <a:extLst>
              <a:ext uri="{FF2B5EF4-FFF2-40B4-BE49-F238E27FC236}">
                <a16:creationId xmlns:a16="http://schemas.microsoft.com/office/drawing/2014/main" id="{8C2A3461-6CBC-9A43-9354-9063DDF06586}"/>
              </a:ext>
            </a:extLst>
          </p:cNvPr>
          <p:cNvCxnSpPr>
            <a:cxnSpLocks/>
          </p:cNvCxnSpPr>
          <p:nvPr/>
        </p:nvCxnSpPr>
        <p:spPr>
          <a:xfrm>
            <a:off x="3695012" y="1023977"/>
            <a:ext cx="524716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019FD2-5EF5-8743-B007-B2BFBDBE3FB4}"/>
              </a:ext>
            </a:extLst>
          </p:cNvPr>
          <p:cNvSpPr txBox="1"/>
          <p:nvPr/>
        </p:nvSpPr>
        <p:spPr>
          <a:xfrm>
            <a:off x="3655087" y="500757"/>
            <a:ext cx="5247162" cy="523220"/>
          </a:xfrm>
          <a:prstGeom prst="rect">
            <a:avLst/>
          </a:prstGeom>
          <a:noFill/>
        </p:spPr>
        <p:txBody>
          <a:bodyPr wrap="square" rtlCol="0">
            <a:spAutoFit/>
          </a:bodyPr>
          <a:lstStyle/>
          <a:p>
            <a:pPr algn="ctr"/>
            <a:r>
              <a:rPr lang="en-US" sz="2800">
                <a:solidFill>
                  <a:schemeClr val="accent1"/>
                </a:solidFill>
                <a:latin typeface="Avenir"/>
              </a:rPr>
              <a:t>{ Choose a name } Limited</a:t>
            </a:r>
          </a:p>
        </p:txBody>
      </p:sp>
      <p:pic>
        <p:nvPicPr>
          <p:cNvPr id="12" name="Picture 11">
            <a:extLst>
              <a:ext uri="{FF2B5EF4-FFF2-40B4-BE49-F238E27FC236}">
                <a16:creationId xmlns:a16="http://schemas.microsoft.com/office/drawing/2014/main" id="{5B37D9AE-CE24-E24E-A096-9B4C2C1D9565}"/>
              </a:ext>
            </a:extLst>
          </p:cNvPr>
          <p:cNvPicPr>
            <a:picLocks noChangeAspect="1"/>
          </p:cNvPicPr>
          <p:nvPr/>
        </p:nvPicPr>
        <p:blipFill>
          <a:blip r:embed="rId4"/>
          <a:stretch>
            <a:fillRect/>
          </a:stretch>
        </p:blipFill>
        <p:spPr>
          <a:xfrm>
            <a:off x="6442321" y="4662048"/>
            <a:ext cx="1118315" cy="1433585"/>
          </a:xfrm>
          <a:prstGeom prst="rect">
            <a:avLst/>
          </a:prstGeom>
        </p:spPr>
      </p:pic>
      <p:pic>
        <p:nvPicPr>
          <p:cNvPr id="11" name="Picture 10">
            <a:extLst>
              <a:ext uri="{FF2B5EF4-FFF2-40B4-BE49-F238E27FC236}">
                <a16:creationId xmlns:a16="http://schemas.microsoft.com/office/drawing/2014/main" id="{53F3640B-F6E0-5C48-AD6E-9C3DFECDF5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08" r="94308">
                        <a14:foregroundMark x1="8231" y1="43923" x2="8231" y2="43923"/>
                        <a14:foregroundMark x1="3308" y1="53846" x2="3308" y2="53846"/>
                        <a14:foregroundMark x1="90462" y1="43923" x2="90462" y2="43923"/>
                        <a14:foregroundMark x1="94308" y1="40769" x2="94308" y2="40769"/>
                      </a14:backgroundRemoval>
                    </a14:imgEffect>
                  </a14:imgLayer>
                </a14:imgProps>
              </a:ext>
            </a:extLst>
          </a:blip>
          <a:stretch>
            <a:fillRect/>
          </a:stretch>
        </p:blipFill>
        <p:spPr>
          <a:xfrm>
            <a:off x="7325401" y="5366833"/>
            <a:ext cx="1406089" cy="1406089"/>
          </a:xfrm>
          <a:prstGeom prst="rect">
            <a:avLst/>
          </a:prstGeom>
        </p:spPr>
      </p:pic>
    </p:spTree>
    <p:extLst>
      <p:ext uri="{BB962C8B-B14F-4D97-AF65-F5344CB8AC3E}">
        <p14:creationId xmlns:p14="http://schemas.microsoft.com/office/powerpoint/2010/main" val="415652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16AFA33-5432-DF42-A1DD-8F5B0F75906E}"/>
              </a:ext>
            </a:extLst>
          </p:cNvPr>
          <p:cNvGrpSpPr/>
          <p:nvPr/>
        </p:nvGrpSpPr>
        <p:grpSpPr>
          <a:xfrm>
            <a:off x="642275" y="1759232"/>
            <a:ext cx="10907449" cy="4654795"/>
            <a:chOff x="1182475" y="1866707"/>
            <a:chExt cx="9336103" cy="3984217"/>
          </a:xfrm>
        </p:grpSpPr>
        <p:pic>
          <p:nvPicPr>
            <p:cNvPr id="5" name="Picture 4">
              <a:extLst>
                <a:ext uri="{FF2B5EF4-FFF2-40B4-BE49-F238E27FC236}">
                  <a16:creationId xmlns:a16="http://schemas.microsoft.com/office/drawing/2014/main" id="{10039931-C49C-7A46-8F0F-6AA9680D39AD}"/>
                </a:ext>
              </a:extLst>
            </p:cNvPr>
            <p:cNvPicPr>
              <a:picLocks noChangeAspect="1"/>
            </p:cNvPicPr>
            <p:nvPr/>
          </p:nvPicPr>
          <p:blipFill rotWithShape="1">
            <a:blip r:embed="rId3"/>
            <a:srcRect l="176"/>
            <a:stretch/>
          </p:blipFill>
          <p:spPr>
            <a:xfrm>
              <a:off x="5840487" y="1866707"/>
              <a:ext cx="4678091" cy="3984217"/>
            </a:xfrm>
            <a:prstGeom prst="rect">
              <a:avLst/>
            </a:prstGeom>
          </p:spPr>
        </p:pic>
        <p:pic>
          <p:nvPicPr>
            <p:cNvPr id="3" name="Picture 2">
              <a:extLst>
                <a:ext uri="{FF2B5EF4-FFF2-40B4-BE49-F238E27FC236}">
                  <a16:creationId xmlns:a16="http://schemas.microsoft.com/office/drawing/2014/main" id="{CF630869-D677-1047-8C14-4EA9E19CF344}"/>
                </a:ext>
              </a:extLst>
            </p:cNvPr>
            <p:cNvPicPr>
              <a:picLocks noChangeAspect="1"/>
            </p:cNvPicPr>
            <p:nvPr/>
          </p:nvPicPr>
          <p:blipFill rotWithShape="1">
            <a:blip r:embed="rId4"/>
            <a:srcRect r="321"/>
            <a:stretch/>
          </p:blipFill>
          <p:spPr>
            <a:xfrm>
              <a:off x="1182475" y="1866708"/>
              <a:ext cx="4671264" cy="3967315"/>
            </a:xfrm>
            <a:prstGeom prst="rect">
              <a:avLst/>
            </a:prstGeom>
          </p:spPr>
        </p:pic>
      </p:grpSp>
      <p:cxnSp>
        <p:nvCxnSpPr>
          <p:cNvPr id="6" name="Straight Connector 5">
            <a:extLst>
              <a:ext uri="{FF2B5EF4-FFF2-40B4-BE49-F238E27FC236}">
                <a16:creationId xmlns:a16="http://schemas.microsoft.com/office/drawing/2014/main" id="{8C2A3461-6CBC-9A43-9354-9063DDF06586}"/>
              </a:ext>
            </a:extLst>
          </p:cNvPr>
          <p:cNvCxnSpPr>
            <a:cxnSpLocks/>
          </p:cNvCxnSpPr>
          <p:nvPr/>
        </p:nvCxnSpPr>
        <p:spPr>
          <a:xfrm>
            <a:off x="3512344" y="2020843"/>
            <a:ext cx="524716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8019FD2-5EF5-8743-B007-B2BFBDBE3FB4}"/>
              </a:ext>
            </a:extLst>
          </p:cNvPr>
          <p:cNvSpPr txBox="1"/>
          <p:nvPr/>
        </p:nvSpPr>
        <p:spPr>
          <a:xfrm>
            <a:off x="3472419" y="1497623"/>
            <a:ext cx="5247162" cy="523220"/>
          </a:xfrm>
          <a:prstGeom prst="rect">
            <a:avLst/>
          </a:prstGeom>
          <a:noFill/>
        </p:spPr>
        <p:txBody>
          <a:bodyPr wrap="square" rtlCol="0">
            <a:spAutoFit/>
          </a:bodyPr>
          <a:lstStyle/>
          <a:p>
            <a:pPr algn="ctr"/>
            <a:r>
              <a:rPr lang="en-US" sz="2800">
                <a:solidFill>
                  <a:schemeClr val="accent1"/>
                </a:solidFill>
                <a:latin typeface="Avenir"/>
              </a:rPr>
              <a:t>{ Choose a name } Limited</a:t>
            </a:r>
          </a:p>
        </p:txBody>
      </p:sp>
      <p:sp>
        <p:nvSpPr>
          <p:cNvPr id="19" name="TextBox 18">
            <a:extLst>
              <a:ext uri="{FF2B5EF4-FFF2-40B4-BE49-F238E27FC236}">
                <a16:creationId xmlns:a16="http://schemas.microsoft.com/office/drawing/2014/main" id="{DA076FB1-D76A-974A-80F6-0CFA2E260B3F}"/>
              </a:ext>
            </a:extLst>
          </p:cNvPr>
          <p:cNvSpPr txBox="1"/>
          <p:nvPr/>
        </p:nvSpPr>
        <p:spPr>
          <a:xfrm>
            <a:off x="973975" y="2496729"/>
            <a:ext cx="2127177" cy="584775"/>
          </a:xfrm>
          <a:prstGeom prst="rect">
            <a:avLst/>
          </a:prstGeom>
          <a:solidFill>
            <a:schemeClr val="bg1">
              <a:alpha val="86000"/>
            </a:schemeClr>
          </a:solidFill>
          <a:ln w="25400">
            <a:solidFill>
              <a:schemeClr val="accent6"/>
            </a:solidFill>
          </a:ln>
        </p:spPr>
        <p:txBody>
          <a:bodyPr wrap="square" rtlCol="0">
            <a:spAutoFit/>
          </a:bodyPr>
          <a:lstStyle/>
          <a:p>
            <a:pPr algn="ctr"/>
            <a:r>
              <a:rPr lang="en-US" sz="3200" b="1">
                <a:solidFill>
                  <a:schemeClr val="accent6"/>
                </a:solidFill>
                <a:latin typeface="Arial" panose="020B0604020202020204" pitchFamily="34" charset="0"/>
                <a:cs typeface="Arial" panose="020B0604020202020204" pitchFamily="34" charset="0"/>
              </a:rPr>
              <a:t>Assets</a:t>
            </a:r>
            <a:endParaRPr lang="en-US" sz="2400" b="1">
              <a:solidFill>
                <a:schemeClr val="accent6"/>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0281EC8-BDBD-EA4B-87D3-7335C82136C6}"/>
              </a:ext>
            </a:extLst>
          </p:cNvPr>
          <p:cNvSpPr txBox="1"/>
          <p:nvPr/>
        </p:nvSpPr>
        <p:spPr>
          <a:xfrm rot="544155">
            <a:off x="614544" y="1568148"/>
            <a:ext cx="2218877" cy="461665"/>
          </a:xfrm>
          <a:prstGeom prst="rect">
            <a:avLst/>
          </a:prstGeom>
          <a:noFill/>
        </p:spPr>
        <p:txBody>
          <a:bodyPr wrap="none" rtlCol="0">
            <a:spAutoFit/>
          </a:bodyPr>
          <a:lstStyle/>
          <a:p>
            <a:r>
              <a:rPr lang="en-US" sz="2400" b="1">
                <a:solidFill>
                  <a:schemeClr val="accent6"/>
                </a:solidFill>
                <a:latin typeface="Avenir Black" panose="02000503020000020003" pitchFamily="2" charset="0"/>
              </a:rPr>
              <a:t>Uses of funds</a:t>
            </a:r>
          </a:p>
        </p:txBody>
      </p:sp>
      <p:sp>
        <p:nvSpPr>
          <p:cNvPr id="22" name="TextBox 21">
            <a:extLst>
              <a:ext uri="{FF2B5EF4-FFF2-40B4-BE49-F238E27FC236}">
                <a16:creationId xmlns:a16="http://schemas.microsoft.com/office/drawing/2014/main" id="{8241F143-FD55-F745-B34B-90F9FE7FD901}"/>
              </a:ext>
            </a:extLst>
          </p:cNvPr>
          <p:cNvSpPr txBox="1"/>
          <p:nvPr/>
        </p:nvSpPr>
        <p:spPr>
          <a:xfrm rot="21013445">
            <a:off x="8976844" y="1568149"/>
            <a:ext cx="2696572" cy="461665"/>
          </a:xfrm>
          <a:prstGeom prst="rect">
            <a:avLst/>
          </a:prstGeom>
          <a:noFill/>
        </p:spPr>
        <p:txBody>
          <a:bodyPr wrap="none" rtlCol="0">
            <a:spAutoFit/>
          </a:bodyPr>
          <a:lstStyle/>
          <a:p>
            <a:r>
              <a:rPr lang="en-US" sz="2400" b="1">
                <a:solidFill>
                  <a:schemeClr val="accent2"/>
                </a:solidFill>
                <a:latin typeface="Avenir Black" panose="02000503020000020003" pitchFamily="2" charset="0"/>
              </a:rPr>
              <a:t>Sources of funds</a:t>
            </a:r>
          </a:p>
        </p:txBody>
      </p:sp>
      <p:sp>
        <p:nvSpPr>
          <p:cNvPr id="23" name="TextBox 22">
            <a:extLst>
              <a:ext uri="{FF2B5EF4-FFF2-40B4-BE49-F238E27FC236}">
                <a16:creationId xmlns:a16="http://schemas.microsoft.com/office/drawing/2014/main" id="{7FE40309-B8C9-9549-922B-F5E01B24EF7D}"/>
              </a:ext>
            </a:extLst>
          </p:cNvPr>
          <p:cNvSpPr txBox="1"/>
          <p:nvPr/>
        </p:nvSpPr>
        <p:spPr>
          <a:xfrm>
            <a:off x="9029881" y="2482014"/>
            <a:ext cx="2127177" cy="584775"/>
          </a:xfrm>
          <a:prstGeom prst="rect">
            <a:avLst/>
          </a:prstGeom>
          <a:solidFill>
            <a:schemeClr val="bg1">
              <a:alpha val="75000"/>
            </a:schemeClr>
          </a:solidFill>
          <a:ln w="25400">
            <a:solidFill>
              <a:schemeClr val="accent2"/>
            </a:solidFill>
          </a:ln>
        </p:spPr>
        <p:txBody>
          <a:bodyPr wrap="square" rtlCol="0">
            <a:spAutoFit/>
          </a:bodyPr>
          <a:lstStyle/>
          <a:p>
            <a:pPr algn="ctr"/>
            <a:r>
              <a:rPr lang="en-US" sz="3200" b="1">
                <a:solidFill>
                  <a:schemeClr val="accent2"/>
                </a:solidFill>
                <a:latin typeface="Arial" panose="020B0604020202020204" pitchFamily="34" charset="0"/>
                <a:cs typeface="Arial" panose="020B0604020202020204" pitchFamily="34" charset="0"/>
              </a:rPr>
              <a:t>Liabilities</a:t>
            </a:r>
            <a:endParaRPr lang="en-US" sz="2400" b="1">
              <a:solidFill>
                <a:schemeClr val="accent2"/>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6395A36-992D-9D43-A629-23DD8AB016F3}"/>
              </a:ext>
            </a:extLst>
          </p:cNvPr>
          <p:cNvSpPr txBox="1"/>
          <p:nvPr/>
        </p:nvSpPr>
        <p:spPr>
          <a:xfrm>
            <a:off x="9036893" y="4158868"/>
            <a:ext cx="2127177" cy="584775"/>
          </a:xfrm>
          <a:prstGeom prst="rect">
            <a:avLst/>
          </a:prstGeom>
          <a:solidFill>
            <a:schemeClr val="bg1">
              <a:alpha val="75000"/>
            </a:schemeClr>
          </a:solidFill>
          <a:ln w="25400">
            <a:solidFill>
              <a:schemeClr val="accent2"/>
            </a:solidFill>
          </a:ln>
          <a:scene3d>
            <a:camera prst="orthographicFront">
              <a:rot lat="0" lon="0" rev="0"/>
            </a:camera>
            <a:lightRig rig="threePt" dir="t"/>
          </a:scene3d>
        </p:spPr>
        <p:txBody>
          <a:bodyPr wrap="square" rtlCol="0">
            <a:spAutoFit/>
          </a:bodyPr>
          <a:lstStyle/>
          <a:p>
            <a:pPr algn="ctr"/>
            <a:r>
              <a:rPr lang="en-US" sz="3200" b="1">
                <a:solidFill>
                  <a:schemeClr val="accent2"/>
                </a:solidFill>
                <a:latin typeface="Arial" panose="020B0604020202020204" pitchFamily="34" charset="0"/>
                <a:cs typeface="Arial" panose="020B0604020202020204" pitchFamily="34" charset="0"/>
              </a:rPr>
              <a:t>Equity</a:t>
            </a:r>
            <a:endParaRPr lang="en-US" sz="2400" b="1">
              <a:solidFill>
                <a:schemeClr val="accent2"/>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0F1FAC49-336B-2D4A-AB40-EA205658FE4C}"/>
              </a:ext>
            </a:extLst>
          </p:cNvPr>
          <p:cNvSpPr txBox="1"/>
          <p:nvPr/>
        </p:nvSpPr>
        <p:spPr>
          <a:xfrm>
            <a:off x="2037564" y="3403837"/>
            <a:ext cx="2712234" cy="1002797"/>
          </a:xfrm>
          <a:prstGeom prst="rect">
            <a:avLst/>
          </a:prstGeom>
          <a:solidFill>
            <a:schemeClr val="accent5">
              <a:lumMod val="20000"/>
              <a:lumOff val="80000"/>
              <a:alpha val="68000"/>
            </a:schemeClr>
          </a:solidFill>
          <a:ln w="76200">
            <a:noFill/>
          </a:ln>
        </p:spPr>
        <p:txBody>
          <a:bodyPr wrap="square" rtlCol="0" anchor="b">
            <a:noAutofit/>
          </a:bodyPr>
          <a:lstStyle/>
          <a:p>
            <a:pPr algn="ctr"/>
            <a:r>
              <a:rPr lang="en-US" sz="5400" b="1">
                <a:solidFill>
                  <a:schemeClr val="accent1"/>
                </a:solidFill>
                <a:latin typeface="Avenir"/>
              </a:rPr>
              <a:t>50,000</a:t>
            </a:r>
          </a:p>
        </p:txBody>
      </p:sp>
      <p:sp>
        <p:nvSpPr>
          <p:cNvPr id="27" name="TextBox 26">
            <a:extLst>
              <a:ext uri="{FF2B5EF4-FFF2-40B4-BE49-F238E27FC236}">
                <a16:creationId xmlns:a16="http://schemas.microsoft.com/office/drawing/2014/main" id="{07459A05-6E48-1544-8591-DB279F85C118}"/>
              </a:ext>
            </a:extLst>
          </p:cNvPr>
          <p:cNvSpPr txBox="1"/>
          <p:nvPr/>
        </p:nvSpPr>
        <p:spPr>
          <a:xfrm>
            <a:off x="7117756" y="2907936"/>
            <a:ext cx="2712234" cy="1002797"/>
          </a:xfrm>
          <a:prstGeom prst="rect">
            <a:avLst/>
          </a:prstGeom>
          <a:solidFill>
            <a:schemeClr val="accent5">
              <a:lumMod val="20000"/>
              <a:lumOff val="80000"/>
              <a:alpha val="61000"/>
            </a:schemeClr>
          </a:solidFill>
          <a:ln w="76200">
            <a:noFill/>
          </a:ln>
        </p:spPr>
        <p:txBody>
          <a:bodyPr wrap="square" rtlCol="0" anchor="b">
            <a:noAutofit/>
          </a:bodyPr>
          <a:lstStyle/>
          <a:p>
            <a:pPr algn="ctr"/>
            <a:r>
              <a:rPr lang="en-US" sz="5400" b="1">
                <a:solidFill>
                  <a:schemeClr val="accent1"/>
                </a:solidFill>
                <a:latin typeface="Avenir"/>
              </a:rPr>
              <a:t>30,000</a:t>
            </a:r>
          </a:p>
        </p:txBody>
      </p:sp>
      <p:sp>
        <p:nvSpPr>
          <p:cNvPr id="28" name="TextBox 27">
            <a:extLst>
              <a:ext uri="{FF2B5EF4-FFF2-40B4-BE49-F238E27FC236}">
                <a16:creationId xmlns:a16="http://schemas.microsoft.com/office/drawing/2014/main" id="{DCDDA5B5-374E-BA42-AE77-88DBA7E9B72E}"/>
              </a:ext>
            </a:extLst>
          </p:cNvPr>
          <p:cNvSpPr txBox="1"/>
          <p:nvPr/>
        </p:nvSpPr>
        <p:spPr>
          <a:xfrm>
            <a:off x="7070456" y="4593765"/>
            <a:ext cx="2712234" cy="1002797"/>
          </a:xfrm>
          <a:prstGeom prst="rect">
            <a:avLst/>
          </a:prstGeom>
          <a:solidFill>
            <a:schemeClr val="accent5">
              <a:lumMod val="20000"/>
              <a:lumOff val="80000"/>
              <a:alpha val="61000"/>
            </a:schemeClr>
          </a:solidFill>
          <a:ln w="76200">
            <a:noFill/>
          </a:ln>
        </p:spPr>
        <p:txBody>
          <a:bodyPr wrap="square" rtlCol="0" anchor="b">
            <a:noAutofit/>
          </a:bodyPr>
          <a:lstStyle/>
          <a:p>
            <a:pPr algn="ctr"/>
            <a:r>
              <a:rPr lang="en-US" sz="5400" b="1">
                <a:solidFill>
                  <a:schemeClr val="accent1"/>
                </a:solidFill>
                <a:latin typeface="Avenir"/>
              </a:rPr>
              <a:t>20,000</a:t>
            </a:r>
          </a:p>
        </p:txBody>
      </p:sp>
      <p:sp>
        <p:nvSpPr>
          <p:cNvPr id="29" name="TextBox 28">
            <a:extLst>
              <a:ext uri="{FF2B5EF4-FFF2-40B4-BE49-F238E27FC236}">
                <a16:creationId xmlns:a16="http://schemas.microsoft.com/office/drawing/2014/main" id="{90BB8931-10D0-374F-B9EE-89076DC6A36C}"/>
              </a:ext>
            </a:extLst>
          </p:cNvPr>
          <p:cNvSpPr txBox="1"/>
          <p:nvPr/>
        </p:nvSpPr>
        <p:spPr>
          <a:xfrm>
            <a:off x="7833962" y="3674834"/>
            <a:ext cx="1185222" cy="1002797"/>
          </a:xfrm>
          <a:prstGeom prst="rect">
            <a:avLst/>
          </a:prstGeom>
          <a:solidFill>
            <a:schemeClr val="accent5">
              <a:lumMod val="20000"/>
              <a:lumOff val="80000"/>
              <a:alpha val="0"/>
            </a:schemeClr>
          </a:solidFill>
          <a:ln w="76200">
            <a:noFill/>
          </a:ln>
          <a:effectLst>
            <a:outerShdw blurRad="50800" dist="38100" dir="2700000" algn="tl" rotWithShape="0">
              <a:prstClr val="black">
                <a:alpha val="40000"/>
              </a:prstClr>
            </a:outerShdw>
          </a:effectLst>
        </p:spPr>
        <p:txBody>
          <a:bodyPr wrap="square" rtlCol="0" anchor="ctr">
            <a:noAutofit/>
          </a:bodyPr>
          <a:lstStyle/>
          <a:p>
            <a:pPr algn="ctr"/>
            <a:r>
              <a:rPr lang="en-US" sz="11500" b="1">
                <a:solidFill>
                  <a:schemeClr val="accent1"/>
                </a:solidFill>
                <a:latin typeface="Avenir"/>
              </a:rPr>
              <a:t>+</a:t>
            </a:r>
          </a:p>
        </p:txBody>
      </p:sp>
      <p:sp>
        <p:nvSpPr>
          <p:cNvPr id="30" name="TextBox 29">
            <a:extLst>
              <a:ext uri="{FF2B5EF4-FFF2-40B4-BE49-F238E27FC236}">
                <a16:creationId xmlns:a16="http://schemas.microsoft.com/office/drawing/2014/main" id="{95A82645-128D-504A-BE22-68DD44835957}"/>
              </a:ext>
            </a:extLst>
          </p:cNvPr>
          <p:cNvSpPr txBox="1"/>
          <p:nvPr/>
        </p:nvSpPr>
        <p:spPr>
          <a:xfrm>
            <a:off x="5531013" y="3575358"/>
            <a:ext cx="1185222" cy="1002797"/>
          </a:xfrm>
          <a:prstGeom prst="rect">
            <a:avLst/>
          </a:prstGeom>
          <a:solidFill>
            <a:schemeClr val="accent5">
              <a:lumMod val="20000"/>
              <a:lumOff val="80000"/>
              <a:alpha val="0"/>
            </a:schemeClr>
          </a:solidFill>
          <a:ln w="76200">
            <a:noFill/>
          </a:ln>
          <a:effectLst>
            <a:outerShdw blurRad="50800" dist="38100" dir="2700000" algn="tl" rotWithShape="0">
              <a:prstClr val="black">
                <a:alpha val="40000"/>
              </a:prstClr>
            </a:outerShdw>
          </a:effectLst>
        </p:spPr>
        <p:txBody>
          <a:bodyPr wrap="square" rtlCol="0" anchor="ctr">
            <a:noAutofit/>
          </a:bodyPr>
          <a:lstStyle/>
          <a:p>
            <a:pPr algn="ctr"/>
            <a:r>
              <a:rPr lang="en-US" sz="11500" b="1">
                <a:solidFill>
                  <a:schemeClr val="accent1"/>
                </a:solidFill>
                <a:latin typeface="Avenir"/>
              </a:rPr>
              <a:t>=</a:t>
            </a:r>
          </a:p>
        </p:txBody>
      </p:sp>
    </p:spTree>
    <p:extLst>
      <p:ext uri="{BB962C8B-B14F-4D97-AF65-F5344CB8AC3E}">
        <p14:creationId xmlns:p14="http://schemas.microsoft.com/office/powerpoint/2010/main" val="38735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grpId="0" nodeType="afterEffect">
                                  <p:stCondLst>
                                    <p:cond delay="1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500"/>
                            </p:stCondLst>
                            <p:childTnLst>
                              <p:par>
                                <p:cTn id="23" presetID="10" presetClass="entr" presetSubtype="0" fill="hold" grpId="0" nodeType="afterEffect">
                                  <p:stCondLst>
                                    <p:cond delay="150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500"/>
                            </p:stCondLst>
                            <p:childTnLst>
                              <p:par>
                                <p:cTn id="35" presetID="10" presetClass="entr" presetSubtype="0" fill="hold" grpId="0" nodeType="afterEffect">
                                  <p:stCondLst>
                                    <p:cond delay="100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apezoid 17">
            <a:extLst>
              <a:ext uri="{FF2B5EF4-FFF2-40B4-BE49-F238E27FC236}">
                <a16:creationId xmlns:a16="http://schemas.microsoft.com/office/drawing/2014/main" id="{63031D8E-B771-514A-9655-C654FF53C188}"/>
              </a:ext>
            </a:extLst>
          </p:cNvPr>
          <p:cNvSpPr/>
          <p:nvPr/>
        </p:nvSpPr>
        <p:spPr>
          <a:xfrm rot="5400000">
            <a:off x="1850074" y="544177"/>
            <a:ext cx="3294999" cy="5044439"/>
          </a:xfrm>
          <a:prstGeom prst="trapezoid">
            <a:avLst>
              <a:gd name="adj" fmla="val 8004"/>
            </a:avLst>
          </a:prstGeom>
          <a:solidFill>
            <a:schemeClr val="accent6">
              <a:lumMod val="60000"/>
              <a:lumOff val="40000"/>
            </a:schemeClr>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234950" algn="ctr"/>
            <a:endParaRPr lang="en-US" sz="3600">
              <a:solidFill>
                <a:schemeClr val="accent6">
                  <a:lumMod val="50000"/>
                </a:schemeClr>
              </a:solidFill>
            </a:endParaRPr>
          </a:p>
        </p:txBody>
      </p:sp>
      <p:sp>
        <p:nvSpPr>
          <p:cNvPr id="29" name="Trapezoid 28">
            <a:extLst>
              <a:ext uri="{FF2B5EF4-FFF2-40B4-BE49-F238E27FC236}">
                <a16:creationId xmlns:a16="http://schemas.microsoft.com/office/drawing/2014/main" id="{A3C550C6-095C-8641-A47D-FAFEB00431E4}"/>
              </a:ext>
            </a:extLst>
          </p:cNvPr>
          <p:cNvSpPr/>
          <p:nvPr/>
        </p:nvSpPr>
        <p:spPr>
          <a:xfrm rot="16200000">
            <a:off x="7153155" y="558774"/>
            <a:ext cx="3294999" cy="5044439"/>
          </a:xfrm>
          <a:prstGeom prst="trapezoid">
            <a:avLst>
              <a:gd name="adj" fmla="val 8004"/>
            </a:avLst>
          </a:prstGeom>
          <a:solidFill>
            <a:schemeClr val="accent4">
              <a:lumMod val="60000"/>
              <a:lumOff val="4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C48D9E2-F47D-C14F-BBDA-78CD5E1AC8B6}"/>
              </a:ext>
            </a:extLst>
          </p:cNvPr>
          <p:cNvSpPr txBox="1"/>
          <p:nvPr/>
        </p:nvSpPr>
        <p:spPr>
          <a:xfrm>
            <a:off x="1278173" y="1655611"/>
            <a:ext cx="2127177" cy="584775"/>
          </a:xfrm>
          <a:prstGeom prst="rect">
            <a:avLst/>
          </a:prstGeom>
          <a:solidFill>
            <a:schemeClr val="bg1">
              <a:alpha val="86000"/>
            </a:schemeClr>
          </a:solidFill>
          <a:ln w="25400">
            <a:solidFill>
              <a:schemeClr val="accent6"/>
            </a:solidFill>
          </a:ln>
        </p:spPr>
        <p:txBody>
          <a:bodyPr wrap="square" rtlCol="0">
            <a:spAutoFit/>
          </a:bodyPr>
          <a:lstStyle/>
          <a:p>
            <a:pPr algn="ctr"/>
            <a:r>
              <a:rPr lang="en-US" sz="3200" b="1">
                <a:solidFill>
                  <a:schemeClr val="accent6"/>
                </a:solidFill>
                <a:latin typeface="Arial" panose="020B0604020202020204" pitchFamily="34" charset="0"/>
                <a:cs typeface="Arial" panose="020B0604020202020204" pitchFamily="34" charset="0"/>
              </a:rPr>
              <a:t>Assets</a:t>
            </a:r>
            <a:endParaRPr lang="en-US" sz="2400" b="1">
              <a:solidFill>
                <a:schemeClr val="accent6"/>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44AA3B28-2AA9-A743-A801-ECE47159C129}"/>
              </a:ext>
            </a:extLst>
          </p:cNvPr>
          <p:cNvCxnSpPr>
            <a:cxnSpLocks/>
          </p:cNvCxnSpPr>
          <p:nvPr/>
        </p:nvCxnSpPr>
        <p:spPr>
          <a:xfrm>
            <a:off x="3695012" y="1023977"/>
            <a:ext cx="524716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42A40AA-BB91-5947-A719-4AEA8C218EF7}"/>
              </a:ext>
            </a:extLst>
          </p:cNvPr>
          <p:cNvSpPr txBox="1"/>
          <p:nvPr/>
        </p:nvSpPr>
        <p:spPr>
          <a:xfrm>
            <a:off x="9040015" y="1664449"/>
            <a:ext cx="2127177" cy="584775"/>
          </a:xfrm>
          <a:prstGeom prst="rect">
            <a:avLst/>
          </a:prstGeom>
          <a:solidFill>
            <a:schemeClr val="bg1">
              <a:alpha val="75000"/>
            </a:schemeClr>
          </a:solidFill>
          <a:ln w="25400">
            <a:solidFill>
              <a:schemeClr val="accent2"/>
            </a:solidFill>
          </a:ln>
        </p:spPr>
        <p:txBody>
          <a:bodyPr wrap="square" rtlCol="0">
            <a:spAutoFit/>
          </a:bodyPr>
          <a:lstStyle/>
          <a:p>
            <a:pPr algn="ctr"/>
            <a:r>
              <a:rPr lang="en-US" sz="3200" b="1">
                <a:solidFill>
                  <a:schemeClr val="accent2"/>
                </a:solidFill>
                <a:latin typeface="Arial" panose="020B0604020202020204" pitchFamily="34" charset="0"/>
                <a:cs typeface="Arial" panose="020B0604020202020204" pitchFamily="34" charset="0"/>
              </a:rPr>
              <a:t>Liabilities</a:t>
            </a:r>
            <a:endParaRPr lang="en-US" sz="2400" b="1">
              <a:solidFill>
                <a:schemeClr val="accent2"/>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62779A6-7F33-6447-A1C5-A350653FE960}"/>
              </a:ext>
            </a:extLst>
          </p:cNvPr>
          <p:cNvSpPr txBox="1"/>
          <p:nvPr/>
        </p:nvSpPr>
        <p:spPr>
          <a:xfrm>
            <a:off x="8925894" y="3223299"/>
            <a:ext cx="2127177" cy="584775"/>
          </a:xfrm>
          <a:prstGeom prst="rect">
            <a:avLst/>
          </a:prstGeom>
          <a:solidFill>
            <a:schemeClr val="bg1">
              <a:alpha val="75000"/>
            </a:schemeClr>
          </a:solidFill>
          <a:ln w="25400">
            <a:solidFill>
              <a:schemeClr val="accent2"/>
            </a:solidFill>
          </a:ln>
          <a:scene3d>
            <a:camera prst="orthographicFront">
              <a:rot lat="0" lon="0" rev="0"/>
            </a:camera>
            <a:lightRig rig="threePt" dir="t"/>
          </a:scene3d>
        </p:spPr>
        <p:txBody>
          <a:bodyPr wrap="square" rtlCol="0">
            <a:spAutoFit/>
          </a:bodyPr>
          <a:lstStyle/>
          <a:p>
            <a:pPr algn="ctr"/>
            <a:r>
              <a:rPr lang="en-US" sz="3200" b="1">
                <a:solidFill>
                  <a:schemeClr val="accent2"/>
                </a:solidFill>
                <a:latin typeface="Arial" panose="020B0604020202020204" pitchFamily="34" charset="0"/>
                <a:cs typeface="Arial" panose="020B0604020202020204" pitchFamily="34" charset="0"/>
              </a:rPr>
              <a:t>Equity</a:t>
            </a:r>
            <a:endParaRPr lang="en-US" sz="2400" b="1">
              <a:solidFill>
                <a:schemeClr val="accent2"/>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E13C2E56-5F24-114D-ABC8-426302E6CDD4}"/>
              </a:ext>
            </a:extLst>
          </p:cNvPr>
          <p:cNvCxnSpPr>
            <a:cxnSpLocks/>
          </p:cNvCxnSpPr>
          <p:nvPr/>
        </p:nvCxnSpPr>
        <p:spPr>
          <a:xfrm flipV="1">
            <a:off x="6205001" y="3064955"/>
            <a:ext cx="5117873" cy="32078"/>
          </a:xfrm>
          <a:prstGeom prst="line">
            <a:avLst/>
          </a:prstGeom>
          <a:ln w="73025">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33DC99-D54D-2147-B480-141DB2E85FA6}"/>
              </a:ext>
            </a:extLst>
          </p:cNvPr>
          <p:cNvSpPr txBox="1"/>
          <p:nvPr/>
        </p:nvSpPr>
        <p:spPr>
          <a:xfrm>
            <a:off x="2754417" y="2662885"/>
            <a:ext cx="2187917" cy="726551"/>
          </a:xfrm>
          <a:prstGeom prst="rect">
            <a:avLst/>
          </a:prstGeom>
          <a:solidFill>
            <a:schemeClr val="accent5">
              <a:lumMod val="20000"/>
              <a:lumOff val="80000"/>
              <a:alpha val="61000"/>
            </a:schemeClr>
          </a:solidFill>
          <a:ln w="50800">
            <a:solidFill>
              <a:schemeClr val="accent1"/>
            </a:solidFill>
          </a:ln>
        </p:spPr>
        <p:txBody>
          <a:bodyPr wrap="square" rtlCol="0" anchor="ctr">
            <a:noAutofit/>
          </a:bodyPr>
          <a:lstStyle/>
          <a:p>
            <a:pPr algn="ctr"/>
            <a:r>
              <a:rPr lang="en-US" sz="4000" b="1">
                <a:solidFill>
                  <a:schemeClr val="accent1"/>
                </a:solidFill>
                <a:latin typeface="Avenir"/>
              </a:rPr>
              <a:t>£50,000</a:t>
            </a:r>
          </a:p>
        </p:txBody>
      </p:sp>
      <p:sp>
        <p:nvSpPr>
          <p:cNvPr id="15" name="TextBox 14">
            <a:extLst>
              <a:ext uri="{FF2B5EF4-FFF2-40B4-BE49-F238E27FC236}">
                <a16:creationId xmlns:a16="http://schemas.microsoft.com/office/drawing/2014/main" id="{A642DF92-C9D5-6140-B38A-74C6B8615F31}"/>
              </a:ext>
            </a:extLst>
          </p:cNvPr>
          <p:cNvSpPr txBox="1"/>
          <p:nvPr/>
        </p:nvSpPr>
        <p:spPr>
          <a:xfrm>
            <a:off x="6615853" y="2088982"/>
            <a:ext cx="2187917" cy="726551"/>
          </a:xfrm>
          <a:prstGeom prst="rect">
            <a:avLst/>
          </a:prstGeom>
          <a:solidFill>
            <a:schemeClr val="accent5">
              <a:lumMod val="20000"/>
              <a:lumOff val="80000"/>
              <a:alpha val="61000"/>
            </a:schemeClr>
          </a:solidFill>
          <a:ln w="50800">
            <a:solidFill>
              <a:schemeClr val="accent1"/>
            </a:solidFill>
          </a:ln>
        </p:spPr>
        <p:txBody>
          <a:bodyPr wrap="square" rtlCol="0" anchor="ctr">
            <a:noAutofit/>
          </a:bodyPr>
          <a:lstStyle/>
          <a:p>
            <a:pPr algn="ctr"/>
            <a:r>
              <a:rPr lang="en-US" sz="4000" b="1">
                <a:solidFill>
                  <a:schemeClr val="accent1"/>
                </a:solidFill>
                <a:latin typeface="Avenir"/>
              </a:rPr>
              <a:t>£30,000</a:t>
            </a:r>
          </a:p>
        </p:txBody>
      </p:sp>
      <p:sp>
        <p:nvSpPr>
          <p:cNvPr id="22" name="TextBox 21">
            <a:extLst>
              <a:ext uri="{FF2B5EF4-FFF2-40B4-BE49-F238E27FC236}">
                <a16:creationId xmlns:a16="http://schemas.microsoft.com/office/drawing/2014/main" id="{5A3CA1E1-11CC-A747-9DE3-BD8E63F1D987}"/>
              </a:ext>
            </a:extLst>
          </p:cNvPr>
          <p:cNvSpPr txBox="1"/>
          <p:nvPr/>
        </p:nvSpPr>
        <p:spPr>
          <a:xfrm>
            <a:off x="6764756" y="3650109"/>
            <a:ext cx="2187917" cy="726551"/>
          </a:xfrm>
          <a:prstGeom prst="rect">
            <a:avLst/>
          </a:prstGeom>
          <a:solidFill>
            <a:schemeClr val="accent5">
              <a:lumMod val="20000"/>
              <a:lumOff val="80000"/>
              <a:alpha val="61000"/>
            </a:schemeClr>
          </a:solidFill>
          <a:ln w="50800">
            <a:solidFill>
              <a:schemeClr val="accent1"/>
            </a:solidFill>
          </a:ln>
        </p:spPr>
        <p:txBody>
          <a:bodyPr wrap="square" rtlCol="0" anchor="ctr">
            <a:noAutofit/>
          </a:bodyPr>
          <a:lstStyle/>
          <a:p>
            <a:pPr algn="ctr"/>
            <a:r>
              <a:rPr lang="en-US" sz="4000" b="1">
                <a:solidFill>
                  <a:schemeClr val="accent1"/>
                </a:solidFill>
                <a:latin typeface="Avenir"/>
              </a:rPr>
              <a:t>£20,000</a:t>
            </a:r>
          </a:p>
        </p:txBody>
      </p:sp>
      <p:sp>
        <p:nvSpPr>
          <p:cNvPr id="27" name="TextBox 26">
            <a:extLst>
              <a:ext uri="{FF2B5EF4-FFF2-40B4-BE49-F238E27FC236}">
                <a16:creationId xmlns:a16="http://schemas.microsoft.com/office/drawing/2014/main" id="{C8E2B57F-3010-DB4F-B93B-6575AC5350FF}"/>
              </a:ext>
            </a:extLst>
          </p:cNvPr>
          <p:cNvSpPr txBox="1"/>
          <p:nvPr/>
        </p:nvSpPr>
        <p:spPr>
          <a:xfrm>
            <a:off x="7422931" y="2723649"/>
            <a:ext cx="1185222" cy="1002797"/>
          </a:xfrm>
          <a:prstGeom prst="rect">
            <a:avLst/>
          </a:prstGeom>
          <a:solidFill>
            <a:schemeClr val="accent5">
              <a:lumMod val="20000"/>
              <a:lumOff val="80000"/>
              <a:alpha val="0"/>
            </a:schemeClr>
          </a:solidFill>
          <a:ln w="76200">
            <a:noFill/>
          </a:ln>
          <a:effectLst>
            <a:outerShdw blurRad="50800" dist="38100" dir="2700000" algn="tl" rotWithShape="0">
              <a:prstClr val="black">
                <a:alpha val="40000"/>
              </a:prstClr>
            </a:outerShdw>
          </a:effectLst>
        </p:spPr>
        <p:txBody>
          <a:bodyPr wrap="square" rtlCol="0" anchor="ctr">
            <a:noAutofit/>
          </a:bodyPr>
          <a:lstStyle/>
          <a:p>
            <a:pPr algn="ctr"/>
            <a:r>
              <a:rPr lang="en-US" sz="8800" b="1">
                <a:solidFill>
                  <a:schemeClr val="accent1"/>
                </a:solidFill>
                <a:latin typeface="Avenir"/>
              </a:rPr>
              <a:t>+</a:t>
            </a:r>
          </a:p>
        </p:txBody>
      </p:sp>
      <p:sp>
        <p:nvSpPr>
          <p:cNvPr id="28" name="TextBox 27">
            <a:extLst>
              <a:ext uri="{FF2B5EF4-FFF2-40B4-BE49-F238E27FC236}">
                <a16:creationId xmlns:a16="http://schemas.microsoft.com/office/drawing/2014/main" id="{CAECA2D2-CEBA-E443-9081-02731EF5012F}"/>
              </a:ext>
            </a:extLst>
          </p:cNvPr>
          <p:cNvSpPr txBox="1"/>
          <p:nvPr/>
        </p:nvSpPr>
        <p:spPr>
          <a:xfrm>
            <a:off x="5552494" y="2595634"/>
            <a:ext cx="1185222" cy="1002797"/>
          </a:xfrm>
          <a:prstGeom prst="rect">
            <a:avLst/>
          </a:prstGeom>
          <a:solidFill>
            <a:schemeClr val="accent5">
              <a:lumMod val="20000"/>
              <a:lumOff val="80000"/>
              <a:alpha val="0"/>
            </a:schemeClr>
          </a:solidFill>
          <a:ln w="76200">
            <a:noFill/>
          </a:ln>
          <a:effectLst>
            <a:outerShdw blurRad="50800" dist="38100" dir="2700000" algn="tl" rotWithShape="0">
              <a:prstClr val="black">
                <a:alpha val="40000"/>
              </a:prstClr>
            </a:outerShdw>
          </a:effectLst>
        </p:spPr>
        <p:txBody>
          <a:bodyPr wrap="square" rtlCol="0" anchor="ctr">
            <a:noAutofit/>
          </a:bodyPr>
          <a:lstStyle/>
          <a:p>
            <a:pPr algn="ctr"/>
            <a:r>
              <a:rPr lang="en-US" sz="11500" b="1">
                <a:solidFill>
                  <a:schemeClr val="accent1"/>
                </a:solidFill>
                <a:latin typeface="Avenir"/>
              </a:rPr>
              <a:t>=</a:t>
            </a:r>
          </a:p>
        </p:txBody>
      </p:sp>
      <p:grpSp>
        <p:nvGrpSpPr>
          <p:cNvPr id="7" name="Group 6">
            <a:extLst>
              <a:ext uri="{FF2B5EF4-FFF2-40B4-BE49-F238E27FC236}">
                <a16:creationId xmlns:a16="http://schemas.microsoft.com/office/drawing/2014/main" id="{B138C85B-848A-1341-96D6-E95D2F89A816}"/>
              </a:ext>
            </a:extLst>
          </p:cNvPr>
          <p:cNvGrpSpPr/>
          <p:nvPr/>
        </p:nvGrpSpPr>
        <p:grpSpPr>
          <a:xfrm>
            <a:off x="3961746" y="4713896"/>
            <a:ext cx="7298013" cy="840522"/>
            <a:chOff x="3876477" y="5100066"/>
            <a:chExt cx="7298013" cy="840522"/>
          </a:xfrm>
        </p:grpSpPr>
        <p:sp>
          <p:nvSpPr>
            <p:cNvPr id="30" name="Rectangle 29">
              <a:extLst>
                <a:ext uri="{FF2B5EF4-FFF2-40B4-BE49-F238E27FC236}">
                  <a16:creationId xmlns:a16="http://schemas.microsoft.com/office/drawing/2014/main" id="{30E4E407-9C70-BA45-BEF8-E305464002FC}"/>
                </a:ext>
              </a:extLst>
            </p:cNvPr>
            <p:cNvSpPr/>
            <p:nvPr/>
          </p:nvSpPr>
          <p:spPr>
            <a:xfrm>
              <a:off x="3876477" y="5136221"/>
              <a:ext cx="1867819" cy="707886"/>
            </a:xfrm>
            <a:prstGeom prst="rect">
              <a:avLst/>
            </a:prstGeom>
          </p:spPr>
          <p:txBody>
            <a:bodyPr wrap="none">
              <a:spAutoFit/>
            </a:bodyPr>
            <a:lstStyle/>
            <a:p>
              <a:pPr algn="ctr"/>
              <a:r>
                <a:rPr lang="en-US" sz="4000" b="1">
                  <a:solidFill>
                    <a:schemeClr val="accent1"/>
                  </a:solidFill>
                  <a:latin typeface="Avenir"/>
                </a:rPr>
                <a:t>Assets</a:t>
              </a:r>
            </a:p>
          </p:txBody>
        </p:sp>
        <p:sp>
          <p:nvSpPr>
            <p:cNvPr id="31" name="TextBox 30">
              <a:extLst>
                <a:ext uri="{FF2B5EF4-FFF2-40B4-BE49-F238E27FC236}">
                  <a16:creationId xmlns:a16="http://schemas.microsoft.com/office/drawing/2014/main" id="{09E39D72-E2CF-7C49-9DA0-B52F15D4B74D}"/>
                </a:ext>
              </a:extLst>
            </p:cNvPr>
            <p:cNvSpPr txBox="1"/>
            <p:nvPr/>
          </p:nvSpPr>
          <p:spPr>
            <a:xfrm>
              <a:off x="5683400" y="5100066"/>
              <a:ext cx="558166" cy="830997"/>
            </a:xfrm>
            <a:prstGeom prst="rect">
              <a:avLst/>
            </a:prstGeom>
            <a:noFill/>
          </p:spPr>
          <p:txBody>
            <a:bodyPr wrap="none" rtlCol="0">
              <a:spAutoFit/>
            </a:bodyPr>
            <a:lstStyle/>
            <a:p>
              <a:r>
                <a:rPr lang="en-US" sz="4800" b="1">
                  <a:solidFill>
                    <a:schemeClr val="accent1"/>
                  </a:solidFill>
                  <a:latin typeface="Avenir"/>
                </a:rPr>
                <a:t>=</a:t>
              </a:r>
            </a:p>
          </p:txBody>
        </p:sp>
        <p:sp>
          <p:nvSpPr>
            <p:cNvPr id="32" name="Rectangle 31">
              <a:extLst>
                <a:ext uri="{FF2B5EF4-FFF2-40B4-BE49-F238E27FC236}">
                  <a16:creationId xmlns:a16="http://schemas.microsoft.com/office/drawing/2014/main" id="{EE913235-DD26-0E40-A1A2-CD69F4EB7C49}"/>
                </a:ext>
              </a:extLst>
            </p:cNvPr>
            <p:cNvSpPr/>
            <p:nvPr/>
          </p:nvSpPr>
          <p:spPr>
            <a:xfrm>
              <a:off x="6286697" y="5170087"/>
              <a:ext cx="2550698" cy="707886"/>
            </a:xfrm>
            <a:prstGeom prst="rect">
              <a:avLst/>
            </a:prstGeom>
          </p:spPr>
          <p:txBody>
            <a:bodyPr wrap="none">
              <a:spAutoFit/>
            </a:bodyPr>
            <a:lstStyle/>
            <a:p>
              <a:pPr algn="ctr"/>
              <a:r>
                <a:rPr lang="en-US" sz="4000" b="1">
                  <a:solidFill>
                    <a:schemeClr val="accent1"/>
                  </a:solidFill>
                  <a:latin typeface="Avenir"/>
                </a:rPr>
                <a:t>Liabilities</a:t>
              </a:r>
            </a:p>
          </p:txBody>
        </p:sp>
        <p:sp>
          <p:nvSpPr>
            <p:cNvPr id="33" name="Rectangle 32">
              <a:extLst>
                <a:ext uri="{FF2B5EF4-FFF2-40B4-BE49-F238E27FC236}">
                  <a16:creationId xmlns:a16="http://schemas.microsoft.com/office/drawing/2014/main" id="{6AE55369-FDA7-474D-8E92-BF10C0B7F9E8}"/>
                </a:ext>
              </a:extLst>
            </p:cNvPr>
            <p:cNvSpPr/>
            <p:nvPr/>
          </p:nvSpPr>
          <p:spPr>
            <a:xfrm>
              <a:off x="9423690" y="5197814"/>
              <a:ext cx="1750800" cy="707886"/>
            </a:xfrm>
            <a:prstGeom prst="rect">
              <a:avLst/>
            </a:prstGeom>
          </p:spPr>
          <p:txBody>
            <a:bodyPr wrap="none">
              <a:spAutoFit/>
            </a:bodyPr>
            <a:lstStyle/>
            <a:p>
              <a:pPr algn="ctr"/>
              <a:r>
                <a:rPr lang="en-US" sz="4000" b="1">
                  <a:solidFill>
                    <a:schemeClr val="accent1"/>
                  </a:solidFill>
                  <a:latin typeface="Avenir"/>
                </a:rPr>
                <a:t>Equity</a:t>
              </a:r>
            </a:p>
          </p:txBody>
        </p:sp>
        <p:sp>
          <p:nvSpPr>
            <p:cNvPr id="34" name="TextBox 33">
              <a:extLst>
                <a:ext uri="{FF2B5EF4-FFF2-40B4-BE49-F238E27FC236}">
                  <a16:creationId xmlns:a16="http://schemas.microsoft.com/office/drawing/2014/main" id="{DD06F4AE-4834-9C40-9B52-49339A28D5FB}"/>
                </a:ext>
              </a:extLst>
            </p:cNvPr>
            <p:cNvSpPr txBox="1"/>
            <p:nvPr/>
          </p:nvSpPr>
          <p:spPr>
            <a:xfrm>
              <a:off x="8803770" y="5109591"/>
              <a:ext cx="558166" cy="830997"/>
            </a:xfrm>
            <a:prstGeom prst="rect">
              <a:avLst/>
            </a:prstGeom>
            <a:noFill/>
          </p:spPr>
          <p:txBody>
            <a:bodyPr wrap="none" rtlCol="0">
              <a:spAutoFit/>
            </a:bodyPr>
            <a:lstStyle/>
            <a:p>
              <a:r>
                <a:rPr lang="en-US" sz="4800" b="1">
                  <a:solidFill>
                    <a:schemeClr val="accent1"/>
                  </a:solidFill>
                  <a:latin typeface="Avenir"/>
                </a:rPr>
                <a:t>+</a:t>
              </a:r>
            </a:p>
          </p:txBody>
        </p:sp>
      </p:grpSp>
      <p:grpSp>
        <p:nvGrpSpPr>
          <p:cNvPr id="3" name="Group 2">
            <a:extLst>
              <a:ext uri="{FF2B5EF4-FFF2-40B4-BE49-F238E27FC236}">
                <a16:creationId xmlns:a16="http://schemas.microsoft.com/office/drawing/2014/main" id="{EF920A33-08C0-8F47-BA6E-C7828256F268}"/>
              </a:ext>
            </a:extLst>
          </p:cNvPr>
          <p:cNvGrpSpPr/>
          <p:nvPr/>
        </p:nvGrpSpPr>
        <p:grpSpPr>
          <a:xfrm>
            <a:off x="3940649" y="5361560"/>
            <a:ext cx="7298013" cy="947270"/>
            <a:chOff x="3855380" y="5747730"/>
            <a:chExt cx="7298013" cy="947270"/>
          </a:xfrm>
        </p:grpSpPr>
        <p:sp>
          <p:nvSpPr>
            <p:cNvPr id="25" name="TextBox 24">
              <a:extLst>
                <a:ext uri="{FF2B5EF4-FFF2-40B4-BE49-F238E27FC236}">
                  <a16:creationId xmlns:a16="http://schemas.microsoft.com/office/drawing/2014/main" id="{186E3C9E-7D7E-244E-9C9A-BE3849ED0ED3}"/>
                </a:ext>
              </a:extLst>
            </p:cNvPr>
            <p:cNvSpPr txBox="1"/>
            <p:nvPr/>
          </p:nvSpPr>
          <p:spPr>
            <a:xfrm>
              <a:off x="5591516" y="5747730"/>
              <a:ext cx="1300550" cy="432353"/>
            </a:xfrm>
            <a:prstGeom prst="rect">
              <a:avLst/>
            </a:prstGeom>
            <a:solidFill>
              <a:schemeClr val="bg1"/>
            </a:solidFill>
          </p:spPr>
          <p:txBody>
            <a:bodyPr wrap="square" rtlCol="0">
              <a:spAutoFit/>
            </a:bodyPr>
            <a:lstStyle/>
            <a:p>
              <a:endParaRPr lang="en-US"/>
            </a:p>
          </p:txBody>
        </p:sp>
        <p:sp>
          <p:nvSpPr>
            <p:cNvPr id="40" name="Rectangle 39">
              <a:extLst>
                <a:ext uri="{FF2B5EF4-FFF2-40B4-BE49-F238E27FC236}">
                  <a16:creationId xmlns:a16="http://schemas.microsoft.com/office/drawing/2014/main" id="{2EAA0BE8-0A1C-D94C-A697-4B878D70E7C5}"/>
                </a:ext>
              </a:extLst>
            </p:cNvPr>
            <p:cNvSpPr/>
            <p:nvPr/>
          </p:nvSpPr>
          <p:spPr>
            <a:xfrm>
              <a:off x="3855380" y="5890633"/>
              <a:ext cx="1867819" cy="707886"/>
            </a:xfrm>
            <a:prstGeom prst="rect">
              <a:avLst/>
            </a:prstGeom>
          </p:spPr>
          <p:txBody>
            <a:bodyPr wrap="none">
              <a:spAutoFit/>
            </a:bodyPr>
            <a:lstStyle/>
            <a:p>
              <a:pPr algn="ctr"/>
              <a:r>
                <a:rPr lang="en-US" sz="4000" b="1">
                  <a:solidFill>
                    <a:schemeClr val="accent1"/>
                  </a:solidFill>
                  <a:latin typeface="Avenir"/>
                </a:rPr>
                <a:t>Assets</a:t>
              </a:r>
            </a:p>
          </p:txBody>
        </p:sp>
        <p:sp>
          <p:nvSpPr>
            <p:cNvPr id="41" name="TextBox 40">
              <a:extLst>
                <a:ext uri="{FF2B5EF4-FFF2-40B4-BE49-F238E27FC236}">
                  <a16:creationId xmlns:a16="http://schemas.microsoft.com/office/drawing/2014/main" id="{878648D6-16CB-E44A-B9F9-B63A9289A959}"/>
                </a:ext>
              </a:extLst>
            </p:cNvPr>
            <p:cNvSpPr txBox="1"/>
            <p:nvPr/>
          </p:nvSpPr>
          <p:spPr>
            <a:xfrm>
              <a:off x="5741880" y="5802191"/>
              <a:ext cx="542136" cy="830997"/>
            </a:xfrm>
            <a:prstGeom prst="rect">
              <a:avLst/>
            </a:prstGeom>
            <a:noFill/>
          </p:spPr>
          <p:txBody>
            <a:bodyPr wrap="none" rtlCol="0">
              <a:spAutoFit/>
            </a:bodyPr>
            <a:lstStyle/>
            <a:p>
              <a:r>
                <a:rPr lang="en-US" sz="4800" b="1">
                  <a:solidFill>
                    <a:schemeClr val="accent1"/>
                  </a:solidFill>
                  <a:latin typeface="Avenir"/>
                </a:rPr>
                <a:t>–</a:t>
              </a:r>
            </a:p>
          </p:txBody>
        </p:sp>
        <p:sp>
          <p:nvSpPr>
            <p:cNvPr id="42" name="Rectangle 41">
              <a:extLst>
                <a:ext uri="{FF2B5EF4-FFF2-40B4-BE49-F238E27FC236}">
                  <a16:creationId xmlns:a16="http://schemas.microsoft.com/office/drawing/2014/main" id="{9922BC03-3708-EB46-9216-ED6BB7E41A84}"/>
                </a:ext>
              </a:extLst>
            </p:cNvPr>
            <p:cNvSpPr/>
            <p:nvPr/>
          </p:nvSpPr>
          <p:spPr>
            <a:xfrm>
              <a:off x="6265600" y="5924499"/>
              <a:ext cx="2550698" cy="707886"/>
            </a:xfrm>
            <a:prstGeom prst="rect">
              <a:avLst/>
            </a:prstGeom>
          </p:spPr>
          <p:txBody>
            <a:bodyPr wrap="none">
              <a:spAutoFit/>
            </a:bodyPr>
            <a:lstStyle/>
            <a:p>
              <a:pPr algn="ctr"/>
              <a:r>
                <a:rPr lang="en-US" sz="4000" b="1">
                  <a:solidFill>
                    <a:schemeClr val="accent1"/>
                  </a:solidFill>
                  <a:latin typeface="Avenir"/>
                </a:rPr>
                <a:t>Liabilities</a:t>
              </a:r>
            </a:p>
          </p:txBody>
        </p:sp>
        <p:sp>
          <p:nvSpPr>
            <p:cNvPr id="43" name="Rectangle 42">
              <a:extLst>
                <a:ext uri="{FF2B5EF4-FFF2-40B4-BE49-F238E27FC236}">
                  <a16:creationId xmlns:a16="http://schemas.microsoft.com/office/drawing/2014/main" id="{B8FA1CE5-9DDF-F94B-85C9-E5D834BA0F11}"/>
                </a:ext>
              </a:extLst>
            </p:cNvPr>
            <p:cNvSpPr/>
            <p:nvPr/>
          </p:nvSpPr>
          <p:spPr>
            <a:xfrm>
              <a:off x="9402593" y="5952226"/>
              <a:ext cx="1750800" cy="707886"/>
            </a:xfrm>
            <a:prstGeom prst="rect">
              <a:avLst/>
            </a:prstGeom>
          </p:spPr>
          <p:txBody>
            <a:bodyPr wrap="none">
              <a:spAutoFit/>
            </a:bodyPr>
            <a:lstStyle/>
            <a:p>
              <a:pPr algn="ctr"/>
              <a:r>
                <a:rPr lang="en-US" sz="4000" b="1">
                  <a:solidFill>
                    <a:schemeClr val="accent1"/>
                  </a:solidFill>
                  <a:latin typeface="Avenir"/>
                </a:rPr>
                <a:t>Equity</a:t>
              </a:r>
            </a:p>
          </p:txBody>
        </p:sp>
        <p:sp>
          <p:nvSpPr>
            <p:cNvPr id="44" name="TextBox 43">
              <a:extLst>
                <a:ext uri="{FF2B5EF4-FFF2-40B4-BE49-F238E27FC236}">
                  <a16:creationId xmlns:a16="http://schemas.microsoft.com/office/drawing/2014/main" id="{04EAF8F1-E010-6740-937F-CE8AB1685555}"/>
                </a:ext>
              </a:extLst>
            </p:cNvPr>
            <p:cNvSpPr txBox="1"/>
            <p:nvPr/>
          </p:nvSpPr>
          <p:spPr>
            <a:xfrm>
              <a:off x="8782673" y="5864003"/>
              <a:ext cx="558166" cy="830997"/>
            </a:xfrm>
            <a:prstGeom prst="rect">
              <a:avLst/>
            </a:prstGeom>
            <a:noFill/>
          </p:spPr>
          <p:txBody>
            <a:bodyPr wrap="none" rtlCol="0">
              <a:spAutoFit/>
            </a:bodyPr>
            <a:lstStyle/>
            <a:p>
              <a:r>
                <a:rPr lang="en-US" sz="4800" b="1">
                  <a:solidFill>
                    <a:schemeClr val="accent1"/>
                  </a:solidFill>
                  <a:latin typeface="Avenir"/>
                </a:rPr>
                <a:t>=</a:t>
              </a:r>
            </a:p>
          </p:txBody>
        </p:sp>
      </p:grpSp>
      <p:sp>
        <p:nvSpPr>
          <p:cNvPr id="35" name="TextBox 34">
            <a:extLst>
              <a:ext uri="{FF2B5EF4-FFF2-40B4-BE49-F238E27FC236}">
                <a16:creationId xmlns:a16="http://schemas.microsoft.com/office/drawing/2014/main" id="{D8292991-0B5D-144D-B6A1-A619565764C4}"/>
              </a:ext>
            </a:extLst>
          </p:cNvPr>
          <p:cNvSpPr txBox="1"/>
          <p:nvPr/>
        </p:nvSpPr>
        <p:spPr>
          <a:xfrm rot="164264">
            <a:off x="882382" y="1017108"/>
            <a:ext cx="2218877" cy="461665"/>
          </a:xfrm>
          <a:prstGeom prst="rect">
            <a:avLst/>
          </a:prstGeom>
          <a:noFill/>
        </p:spPr>
        <p:txBody>
          <a:bodyPr wrap="none" rtlCol="0">
            <a:spAutoFit/>
          </a:bodyPr>
          <a:lstStyle/>
          <a:p>
            <a:r>
              <a:rPr lang="en-US" sz="2400" b="1">
                <a:solidFill>
                  <a:schemeClr val="accent6"/>
                </a:solidFill>
                <a:latin typeface="Avenir"/>
              </a:rPr>
              <a:t>Uses of funds</a:t>
            </a:r>
          </a:p>
        </p:txBody>
      </p:sp>
      <p:sp>
        <p:nvSpPr>
          <p:cNvPr id="36" name="TextBox 35">
            <a:extLst>
              <a:ext uri="{FF2B5EF4-FFF2-40B4-BE49-F238E27FC236}">
                <a16:creationId xmlns:a16="http://schemas.microsoft.com/office/drawing/2014/main" id="{7F7E53A2-6992-3647-88E8-95991C5E3FCA}"/>
              </a:ext>
            </a:extLst>
          </p:cNvPr>
          <p:cNvSpPr txBox="1"/>
          <p:nvPr/>
        </p:nvSpPr>
        <p:spPr>
          <a:xfrm rot="21426641">
            <a:off x="8755317" y="1056410"/>
            <a:ext cx="2696572" cy="461665"/>
          </a:xfrm>
          <a:prstGeom prst="rect">
            <a:avLst/>
          </a:prstGeom>
          <a:noFill/>
        </p:spPr>
        <p:txBody>
          <a:bodyPr wrap="none" rtlCol="0">
            <a:spAutoFit/>
          </a:bodyPr>
          <a:lstStyle/>
          <a:p>
            <a:r>
              <a:rPr lang="en-US" sz="2400" b="1">
                <a:solidFill>
                  <a:schemeClr val="accent2"/>
                </a:solidFill>
                <a:latin typeface="Avenir"/>
              </a:rPr>
              <a:t>Sources of funds</a:t>
            </a:r>
          </a:p>
        </p:txBody>
      </p:sp>
      <p:sp>
        <p:nvSpPr>
          <p:cNvPr id="37" name="TextBox 36">
            <a:extLst>
              <a:ext uri="{FF2B5EF4-FFF2-40B4-BE49-F238E27FC236}">
                <a16:creationId xmlns:a16="http://schemas.microsoft.com/office/drawing/2014/main" id="{F676B255-0A81-454A-8431-EB72F4B001CC}"/>
              </a:ext>
            </a:extLst>
          </p:cNvPr>
          <p:cNvSpPr txBox="1"/>
          <p:nvPr/>
        </p:nvSpPr>
        <p:spPr>
          <a:xfrm>
            <a:off x="3655087" y="500757"/>
            <a:ext cx="5247162" cy="523220"/>
          </a:xfrm>
          <a:prstGeom prst="rect">
            <a:avLst/>
          </a:prstGeom>
          <a:noFill/>
        </p:spPr>
        <p:txBody>
          <a:bodyPr wrap="square" rtlCol="0">
            <a:spAutoFit/>
          </a:bodyPr>
          <a:lstStyle/>
          <a:p>
            <a:pPr algn="ctr"/>
            <a:r>
              <a:rPr lang="en-US" sz="2800">
                <a:solidFill>
                  <a:schemeClr val="accent1"/>
                </a:solidFill>
                <a:latin typeface="Avenir"/>
              </a:rPr>
              <a:t>My Supermarket Limited</a:t>
            </a:r>
          </a:p>
        </p:txBody>
      </p:sp>
      <p:sp>
        <p:nvSpPr>
          <p:cNvPr id="39" name="TextBox 38">
            <a:extLst>
              <a:ext uri="{FF2B5EF4-FFF2-40B4-BE49-F238E27FC236}">
                <a16:creationId xmlns:a16="http://schemas.microsoft.com/office/drawing/2014/main" id="{C3F40F1F-34D5-344F-A739-F86F5C66C446}"/>
              </a:ext>
            </a:extLst>
          </p:cNvPr>
          <p:cNvSpPr txBox="1"/>
          <p:nvPr/>
        </p:nvSpPr>
        <p:spPr>
          <a:xfrm>
            <a:off x="9250544" y="6550223"/>
            <a:ext cx="2920288" cy="307777"/>
          </a:xfrm>
          <a:prstGeom prst="rect">
            <a:avLst/>
          </a:prstGeom>
          <a:noFill/>
        </p:spPr>
        <p:txBody>
          <a:bodyPr wrap="none" rtlCol="0">
            <a:spAutoFit/>
          </a:bodyPr>
          <a:lstStyle/>
          <a:p>
            <a:pPr algn="r"/>
            <a:r>
              <a:rPr lang="en-GB" sz="1400" err="1">
                <a:solidFill>
                  <a:schemeClr val="bg1">
                    <a:lumMod val="65000"/>
                  </a:schemeClr>
                </a:solidFill>
                <a:latin typeface="Avenir Book" panose="02000503020000020003" pitchFamily="2" charset="0"/>
                <a:cs typeface="Arial" panose="020B0604020202020204" pitchFamily="34" charset="0"/>
              </a:rPr>
              <a:t>padlet.com</a:t>
            </a:r>
            <a:r>
              <a:rPr lang="en-GB" sz="1400">
                <a:solidFill>
                  <a:schemeClr val="bg1">
                    <a:lumMod val="65000"/>
                  </a:schemeClr>
                </a:solidFill>
                <a:latin typeface="Avenir Book" panose="02000503020000020003" pitchFamily="2" charset="0"/>
                <a:cs typeface="Arial" panose="020B0604020202020204" pitchFamily="34" charset="0"/>
              </a:rPr>
              <a:t>/</a:t>
            </a:r>
            <a:r>
              <a:rPr lang="en-GB" sz="1400" b="1" err="1">
                <a:solidFill>
                  <a:schemeClr val="bg1">
                    <a:lumMod val="65000"/>
                  </a:schemeClr>
                </a:solidFill>
                <a:latin typeface="Avenir Book" panose="02000503020000020003" pitchFamily="2" charset="0"/>
                <a:cs typeface="Arial" panose="020B0604020202020204" pitchFamily="34" charset="0"/>
              </a:rPr>
              <a:t>MDX</a:t>
            </a:r>
            <a:r>
              <a:rPr lang="en-GB" sz="1400" err="1">
                <a:solidFill>
                  <a:schemeClr val="bg1">
                    <a:lumMod val="65000"/>
                  </a:schemeClr>
                </a:solidFill>
                <a:latin typeface="Avenir Book" panose="02000503020000020003" pitchFamily="2" charset="0"/>
                <a:cs typeface="Arial" panose="020B0604020202020204" pitchFamily="34" charset="0"/>
              </a:rPr>
              <a:t>_Toby</a:t>
            </a:r>
            <a:r>
              <a:rPr lang="en-GB" sz="1400">
                <a:solidFill>
                  <a:schemeClr val="bg1">
                    <a:lumMod val="65000"/>
                  </a:schemeClr>
                </a:solidFill>
                <a:latin typeface="Avenir Book" panose="02000503020000020003" pitchFamily="2" charset="0"/>
                <a:cs typeface="Arial" panose="020B0604020202020204" pitchFamily="34" charset="0"/>
              </a:rPr>
              <a:t>/questions</a:t>
            </a:r>
          </a:p>
        </p:txBody>
      </p:sp>
    </p:spTree>
    <p:extLst>
      <p:ext uri="{BB962C8B-B14F-4D97-AF65-F5344CB8AC3E}">
        <p14:creationId xmlns:p14="http://schemas.microsoft.com/office/powerpoint/2010/main" val="152210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9B214A-6EA7-4D48-B04B-48802C5A02C9}"/>
              </a:ext>
            </a:extLst>
          </p:cNvPr>
          <p:cNvGrpSpPr/>
          <p:nvPr/>
        </p:nvGrpSpPr>
        <p:grpSpPr>
          <a:xfrm>
            <a:off x="2652380" y="3186953"/>
            <a:ext cx="2459915" cy="969771"/>
            <a:chOff x="4724049" y="2163347"/>
            <a:chExt cx="6420877" cy="2531298"/>
          </a:xfrm>
        </p:grpSpPr>
        <p:grpSp>
          <p:nvGrpSpPr>
            <p:cNvPr id="13" name="Group 12">
              <a:extLst>
                <a:ext uri="{FF2B5EF4-FFF2-40B4-BE49-F238E27FC236}">
                  <a16:creationId xmlns:a16="http://schemas.microsoft.com/office/drawing/2014/main" id="{D5B41679-D8E4-FE4B-A2CB-95DA46878D51}"/>
                </a:ext>
              </a:extLst>
            </p:cNvPr>
            <p:cNvGrpSpPr/>
            <p:nvPr/>
          </p:nvGrpSpPr>
          <p:grpSpPr>
            <a:xfrm>
              <a:off x="7964957" y="2163354"/>
              <a:ext cx="3179969" cy="2531291"/>
              <a:chOff x="6910707" y="1592129"/>
              <a:chExt cx="3179969" cy="2531291"/>
            </a:xfrm>
          </p:grpSpPr>
          <p:sp>
            <p:nvSpPr>
              <p:cNvPr id="15" name="Trapezoid 14">
                <a:extLst>
                  <a:ext uri="{FF2B5EF4-FFF2-40B4-BE49-F238E27FC236}">
                    <a16:creationId xmlns:a16="http://schemas.microsoft.com/office/drawing/2014/main" id="{7D1EE44E-977B-9049-9573-04D3FFBDEF05}"/>
                  </a:ext>
                </a:extLst>
              </p:cNvPr>
              <p:cNvSpPr/>
              <p:nvPr/>
            </p:nvSpPr>
            <p:spPr>
              <a:xfrm rot="16200000">
                <a:off x="7235046" y="1267790"/>
                <a:ext cx="2531291" cy="3179969"/>
              </a:xfrm>
              <a:prstGeom prst="trapezoid">
                <a:avLst>
                  <a:gd name="adj" fmla="val 10344"/>
                </a:avLst>
              </a:prstGeom>
              <a:solidFill>
                <a:schemeClr val="accent4"/>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r"/>
                <a:endParaRPr lang="en-US" sz="1980">
                  <a:solidFill>
                    <a:schemeClr val="tx1"/>
                  </a:solidFill>
                  <a:latin typeface="Avenir"/>
                  <a:ea typeface="Helvetica" charset="0"/>
                  <a:cs typeface="Helvetica" charset="0"/>
                </a:endParaRPr>
              </a:p>
            </p:txBody>
          </p:sp>
          <p:cxnSp>
            <p:nvCxnSpPr>
              <p:cNvPr id="16" name="Straight Connector 15">
                <a:extLst>
                  <a:ext uri="{FF2B5EF4-FFF2-40B4-BE49-F238E27FC236}">
                    <a16:creationId xmlns:a16="http://schemas.microsoft.com/office/drawing/2014/main" id="{2BEB7EDF-D7E2-ED44-AE34-EBBE1BFBCBE0}"/>
                  </a:ext>
                </a:extLst>
              </p:cNvPr>
              <p:cNvCxnSpPr>
                <a:cxnSpLocks/>
                <a:endCxn id="15" idx="2"/>
              </p:cNvCxnSpPr>
              <p:nvPr/>
            </p:nvCxnSpPr>
            <p:spPr>
              <a:xfrm>
                <a:off x="6910707" y="2857774"/>
                <a:ext cx="3179969" cy="0"/>
              </a:xfrm>
              <a:prstGeom prst="line">
                <a:avLst/>
              </a:prstGeom>
              <a:ln w="12700">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pSp>
        <p:sp>
          <p:nvSpPr>
            <p:cNvPr id="14" name="Trapezoid 13">
              <a:extLst>
                <a:ext uri="{FF2B5EF4-FFF2-40B4-BE49-F238E27FC236}">
                  <a16:creationId xmlns:a16="http://schemas.microsoft.com/office/drawing/2014/main" id="{0EE21BFA-FB84-4D4D-B63B-1F1CFE0FAD2D}"/>
                </a:ext>
              </a:extLst>
            </p:cNvPr>
            <p:cNvSpPr/>
            <p:nvPr/>
          </p:nvSpPr>
          <p:spPr>
            <a:xfrm rot="5400000">
              <a:off x="5048379" y="1839017"/>
              <a:ext cx="2531298" cy="3179958"/>
            </a:xfrm>
            <a:prstGeom prst="trapezoid">
              <a:avLst>
                <a:gd name="adj" fmla="val 10344"/>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r"/>
              <a:endParaRPr lang="en-US" sz="1980">
                <a:solidFill>
                  <a:schemeClr val="tx1"/>
                </a:solidFill>
                <a:latin typeface="Avenir"/>
                <a:ea typeface="Helvetica" charset="0"/>
                <a:cs typeface="Helvetica" charset="0"/>
              </a:endParaRPr>
            </a:p>
          </p:txBody>
        </p:sp>
      </p:grpSp>
      <p:sp>
        <p:nvSpPr>
          <p:cNvPr id="17" name="TextBox 16">
            <a:extLst>
              <a:ext uri="{FF2B5EF4-FFF2-40B4-BE49-F238E27FC236}">
                <a16:creationId xmlns:a16="http://schemas.microsoft.com/office/drawing/2014/main" id="{AAB70F5F-F1D1-BA4B-80C8-8B3DD7554503}"/>
              </a:ext>
            </a:extLst>
          </p:cNvPr>
          <p:cNvSpPr txBox="1"/>
          <p:nvPr/>
        </p:nvSpPr>
        <p:spPr>
          <a:xfrm>
            <a:off x="3904769" y="3747144"/>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accent2">
                    <a:lumMod val="50000"/>
                  </a:schemeClr>
                </a:solidFill>
                <a:latin typeface="Avenir"/>
              </a:rPr>
              <a:t>Equity</a:t>
            </a:r>
          </a:p>
        </p:txBody>
      </p:sp>
      <p:cxnSp>
        <p:nvCxnSpPr>
          <p:cNvPr id="18" name="Straight Connector 17">
            <a:extLst>
              <a:ext uri="{FF2B5EF4-FFF2-40B4-BE49-F238E27FC236}">
                <a16:creationId xmlns:a16="http://schemas.microsoft.com/office/drawing/2014/main" id="{FB67A3AD-D5B0-9842-8F57-4B6E47CAD9C5}"/>
              </a:ext>
            </a:extLst>
          </p:cNvPr>
          <p:cNvCxnSpPr>
            <a:cxnSpLocks/>
          </p:cNvCxnSpPr>
          <p:nvPr/>
        </p:nvCxnSpPr>
        <p:spPr>
          <a:xfrm>
            <a:off x="3270324" y="3136710"/>
            <a:ext cx="107576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29FF208-AB94-A24E-8C21-C9CC4C411EC0}"/>
              </a:ext>
            </a:extLst>
          </p:cNvPr>
          <p:cNvSpPr txBox="1"/>
          <p:nvPr/>
        </p:nvSpPr>
        <p:spPr>
          <a:xfrm>
            <a:off x="2450674" y="2835508"/>
            <a:ext cx="2732441" cy="338554"/>
          </a:xfrm>
          <a:prstGeom prst="rect">
            <a:avLst/>
          </a:prstGeom>
          <a:noFill/>
        </p:spPr>
        <p:txBody>
          <a:bodyPr wrap="square" rtlCol="0">
            <a:spAutoFit/>
          </a:bodyPr>
          <a:lstStyle/>
          <a:p>
            <a:pPr algn="ctr"/>
            <a:r>
              <a:rPr lang="en-US" sz="1600">
                <a:solidFill>
                  <a:schemeClr val="accent1"/>
                </a:solidFill>
                <a:latin typeface="Avenir"/>
              </a:rPr>
              <a:t>Entity</a:t>
            </a:r>
          </a:p>
        </p:txBody>
      </p:sp>
      <p:sp>
        <p:nvSpPr>
          <p:cNvPr id="20" name="TextBox 19">
            <a:extLst>
              <a:ext uri="{FF2B5EF4-FFF2-40B4-BE49-F238E27FC236}">
                <a16:creationId xmlns:a16="http://schemas.microsoft.com/office/drawing/2014/main" id="{68F59A24-38E9-FF4E-894B-76BF6FE9A02A}"/>
              </a:ext>
            </a:extLst>
          </p:cNvPr>
          <p:cNvSpPr txBox="1"/>
          <p:nvPr/>
        </p:nvSpPr>
        <p:spPr>
          <a:xfrm>
            <a:off x="3931611" y="3337564"/>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accent2">
                    <a:lumMod val="50000"/>
                  </a:schemeClr>
                </a:solidFill>
                <a:latin typeface="Avenir"/>
              </a:rPr>
              <a:t>Liabilities</a:t>
            </a:r>
          </a:p>
        </p:txBody>
      </p:sp>
      <p:sp>
        <p:nvSpPr>
          <p:cNvPr id="21" name="TextBox 20">
            <a:extLst>
              <a:ext uri="{FF2B5EF4-FFF2-40B4-BE49-F238E27FC236}">
                <a16:creationId xmlns:a16="http://schemas.microsoft.com/office/drawing/2014/main" id="{CA285DE3-ED64-DA46-AC92-25A7F08E88DB}"/>
              </a:ext>
            </a:extLst>
          </p:cNvPr>
          <p:cNvSpPr txBox="1"/>
          <p:nvPr/>
        </p:nvSpPr>
        <p:spPr>
          <a:xfrm>
            <a:off x="2641626" y="3517949"/>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bg1"/>
                </a:solidFill>
                <a:latin typeface="Avenir"/>
              </a:rPr>
              <a:t>Assets</a:t>
            </a:r>
          </a:p>
        </p:txBody>
      </p:sp>
      <p:grpSp>
        <p:nvGrpSpPr>
          <p:cNvPr id="22" name="Group 21">
            <a:extLst>
              <a:ext uri="{FF2B5EF4-FFF2-40B4-BE49-F238E27FC236}">
                <a16:creationId xmlns:a16="http://schemas.microsoft.com/office/drawing/2014/main" id="{28CE456E-A93B-D74B-B3C6-AD41AC08F737}"/>
              </a:ext>
            </a:extLst>
          </p:cNvPr>
          <p:cNvGrpSpPr/>
          <p:nvPr/>
        </p:nvGrpSpPr>
        <p:grpSpPr>
          <a:xfrm>
            <a:off x="6865791" y="2194582"/>
            <a:ext cx="2459915" cy="969771"/>
            <a:chOff x="4724049" y="2163347"/>
            <a:chExt cx="6420877" cy="2531298"/>
          </a:xfrm>
        </p:grpSpPr>
        <p:grpSp>
          <p:nvGrpSpPr>
            <p:cNvPr id="23" name="Group 22">
              <a:extLst>
                <a:ext uri="{FF2B5EF4-FFF2-40B4-BE49-F238E27FC236}">
                  <a16:creationId xmlns:a16="http://schemas.microsoft.com/office/drawing/2014/main" id="{2363F640-E332-524E-9249-447E90E68332}"/>
                </a:ext>
              </a:extLst>
            </p:cNvPr>
            <p:cNvGrpSpPr/>
            <p:nvPr/>
          </p:nvGrpSpPr>
          <p:grpSpPr>
            <a:xfrm>
              <a:off x="7964957" y="2163354"/>
              <a:ext cx="3179969" cy="2531291"/>
              <a:chOff x="6910707" y="1592129"/>
              <a:chExt cx="3179969" cy="2531291"/>
            </a:xfrm>
          </p:grpSpPr>
          <p:sp>
            <p:nvSpPr>
              <p:cNvPr id="25" name="Trapezoid 24">
                <a:extLst>
                  <a:ext uri="{FF2B5EF4-FFF2-40B4-BE49-F238E27FC236}">
                    <a16:creationId xmlns:a16="http://schemas.microsoft.com/office/drawing/2014/main" id="{16779BDE-DDFC-9848-BF88-E223AF61FDD9}"/>
                  </a:ext>
                </a:extLst>
              </p:cNvPr>
              <p:cNvSpPr/>
              <p:nvPr/>
            </p:nvSpPr>
            <p:spPr>
              <a:xfrm rot="16200000">
                <a:off x="7235046" y="1267790"/>
                <a:ext cx="2531291" cy="3179969"/>
              </a:xfrm>
              <a:prstGeom prst="trapezoid">
                <a:avLst>
                  <a:gd name="adj" fmla="val 10344"/>
                </a:avLst>
              </a:prstGeom>
              <a:solidFill>
                <a:schemeClr val="accent4"/>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r"/>
                <a:endParaRPr lang="en-US" sz="1980">
                  <a:solidFill>
                    <a:schemeClr val="tx1"/>
                  </a:solidFill>
                  <a:latin typeface="Avenir"/>
                  <a:ea typeface="Helvetica" charset="0"/>
                  <a:cs typeface="Helvetica" charset="0"/>
                </a:endParaRPr>
              </a:p>
            </p:txBody>
          </p:sp>
          <p:cxnSp>
            <p:nvCxnSpPr>
              <p:cNvPr id="26" name="Straight Connector 25">
                <a:extLst>
                  <a:ext uri="{FF2B5EF4-FFF2-40B4-BE49-F238E27FC236}">
                    <a16:creationId xmlns:a16="http://schemas.microsoft.com/office/drawing/2014/main" id="{3792D213-23A9-2642-AD27-2560C1525B1F}"/>
                  </a:ext>
                </a:extLst>
              </p:cNvPr>
              <p:cNvCxnSpPr>
                <a:cxnSpLocks/>
                <a:endCxn id="25" idx="2"/>
              </p:cNvCxnSpPr>
              <p:nvPr/>
            </p:nvCxnSpPr>
            <p:spPr>
              <a:xfrm>
                <a:off x="6910707" y="2857774"/>
                <a:ext cx="3179969" cy="0"/>
              </a:xfrm>
              <a:prstGeom prst="line">
                <a:avLst/>
              </a:prstGeom>
              <a:ln w="12700">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pSp>
        <p:sp>
          <p:nvSpPr>
            <p:cNvPr id="24" name="Trapezoid 23">
              <a:extLst>
                <a:ext uri="{FF2B5EF4-FFF2-40B4-BE49-F238E27FC236}">
                  <a16:creationId xmlns:a16="http://schemas.microsoft.com/office/drawing/2014/main" id="{411418B6-23CC-2F41-8C8A-945E821313F7}"/>
                </a:ext>
              </a:extLst>
            </p:cNvPr>
            <p:cNvSpPr/>
            <p:nvPr/>
          </p:nvSpPr>
          <p:spPr>
            <a:xfrm rot="5400000">
              <a:off x="5048379" y="1839017"/>
              <a:ext cx="2531298" cy="3179958"/>
            </a:xfrm>
            <a:prstGeom prst="trapezoid">
              <a:avLst>
                <a:gd name="adj" fmla="val 10344"/>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r"/>
              <a:endParaRPr lang="en-US" sz="1980">
                <a:solidFill>
                  <a:schemeClr val="tx1"/>
                </a:solidFill>
                <a:latin typeface="Avenir"/>
                <a:ea typeface="Helvetica" charset="0"/>
                <a:cs typeface="Helvetica" charset="0"/>
              </a:endParaRPr>
            </a:p>
          </p:txBody>
        </p:sp>
      </p:grpSp>
      <p:sp>
        <p:nvSpPr>
          <p:cNvPr id="27" name="TextBox 26">
            <a:extLst>
              <a:ext uri="{FF2B5EF4-FFF2-40B4-BE49-F238E27FC236}">
                <a16:creationId xmlns:a16="http://schemas.microsoft.com/office/drawing/2014/main" id="{BCF2330D-295A-EE4E-9B99-C0F924331314}"/>
              </a:ext>
            </a:extLst>
          </p:cNvPr>
          <p:cNvSpPr txBox="1"/>
          <p:nvPr/>
        </p:nvSpPr>
        <p:spPr>
          <a:xfrm>
            <a:off x="8118180" y="2754773"/>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accent2">
                    <a:lumMod val="50000"/>
                  </a:schemeClr>
                </a:solidFill>
                <a:latin typeface="Avenir"/>
              </a:rPr>
              <a:t>Equity</a:t>
            </a:r>
          </a:p>
        </p:txBody>
      </p:sp>
      <p:cxnSp>
        <p:nvCxnSpPr>
          <p:cNvPr id="28" name="Straight Connector 27">
            <a:extLst>
              <a:ext uri="{FF2B5EF4-FFF2-40B4-BE49-F238E27FC236}">
                <a16:creationId xmlns:a16="http://schemas.microsoft.com/office/drawing/2014/main" id="{57FC8888-C9F7-964D-8043-7D4C8F1C86FC}"/>
              </a:ext>
            </a:extLst>
          </p:cNvPr>
          <p:cNvCxnSpPr>
            <a:cxnSpLocks/>
          </p:cNvCxnSpPr>
          <p:nvPr/>
        </p:nvCxnSpPr>
        <p:spPr>
          <a:xfrm>
            <a:off x="7483735" y="2144339"/>
            <a:ext cx="1075765"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97E7985-86E7-8749-B189-B0A001018965}"/>
              </a:ext>
            </a:extLst>
          </p:cNvPr>
          <p:cNvSpPr txBox="1"/>
          <p:nvPr/>
        </p:nvSpPr>
        <p:spPr>
          <a:xfrm>
            <a:off x="6664085" y="1843137"/>
            <a:ext cx="2732441" cy="338554"/>
          </a:xfrm>
          <a:prstGeom prst="rect">
            <a:avLst/>
          </a:prstGeom>
          <a:noFill/>
        </p:spPr>
        <p:txBody>
          <a:bodyPr wrap="square" rtlCol="0">
            <a:spAutoFit/>
          </a:bodyPr>
          <a:lstStyle/>
          <a:p>
            <a:pPr algn="ctr"/>
            <a:r>
              <a:rPr lang="en-US" sz="1600">
                <a:solidFill>
                  <a:schemeClr val="accent1"/>
                </a:solidFill>
                <a:latin typeface="Avenir"/>
              </a:rPr>
              <a:t>Lender</a:t>
            </a:r>
          </a:p>
        </p:txBody>
      </p:sp>
      <p:sp>
        <p:nvSpPr>
          <p:cNvPr id="30" name="TextBox 29">
            <a:extLst>
              <a:ext uri="{FF2B5EF4-FFF2-40B4-BE49-F238E27FC236}">
                <a16:creationId xmlns:a16="http://schemas.microsoft.com/office/drawing/2014/main" id="{D748D772-8EA7-254D-8429-8023480FCCC1}"/>
              </a:ext>
            </a:extLst>
          </p:cNvPr>
          <p:cNvSpPr txBox="1"/>
          <p:nvPr/>
        </p:nvSpPr>
        <p:spPr>
          <a:xfrm>
            <a:off x="8145022" y="2345193"/>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accent2">
                    <a:lumMod val="50000"/>
                  </a:schemeClr>
                </a:solidFill>
                <a:latin typeface="Avenir"/>
              </a:rPr>
              <a:t>Liabilities</a:t>
            </a:r>
          </a:p>
        </p:txBody>
      </p:sp>
      <p:sp>
        <p:nvSpPr>
          <p:cNvPr id="31" name="TextBox 30">
            <a:extLst>
              <a:ext uri="{FF2B5EF4-FFF2-40B4-BE49-F238E27FC236}">
                <a16:creationId xmlns:a16="http://schemas.microsoft.com/office/drawing/2014/main" id="{B532F8CC-46B7-1F4C-AB89-4E7A78613C8E}"/>
              </a:ext>
            </a:extLst>
          </p:cNvPr>
          <p:cNvSpPr txBox="1"/>
          <p:nvPr/>
        </p:nvSpPr>
        <p:spPr>
          <a:xfrm>
            <a:off x="6841371" y="2417857"/>
            <a:ext cx="1218281"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bg1"/>
                </a:solidFill>
                <a:latin typeface="Avenir"/>
              </a:rPr>
              <a:t>Loan receivable</a:t>
            </a:r>
          </a:p>
        </p:txBody>
      </p:sp>
      <p:grpSp>
        <p:nvGrpSpPr>
          <p:cNvPr id="32" name="Group 31">
            <a:extLst>
              <a:ext uri="{FF2B5EF4-FFF2-40B4-BE49-F238E27FC236}">
                <a16:creationId xmlns:a16="http://schemas.microsoft.com/office/drawing/2014/main" id="{932C3881-25CF-804E-BB53-61D6C3AEB367}"/>
              </a:ext>
            </a:extLst>
          </p:cNvPr>
          <p:cNvGrpSpPr/>
          <p:nvPr/>
        </p:nvGrpSpPr>
        <p:grpSpPr>
          <a:xfrm>
            <a:off x="6832568" y="4408859"/>
            <a:ext cx="2459915" cy="969771"/>
            <a:chOff x="4724049" y="2163347"/>
            <a:chExt cx="6420877" cy="2531298"/>
          </a:xfrm>
        </p:grpSpPr>
        <p:grpSp>
          <p:nvGrpSpPr>
            <p:cNvPr id="33" name="Group 32">
              <a:extLst>
                <a:ext uri="{FF2B5EF4-FFF2-40B4-BE49-F238E27FC236}">
                  <a16:creationId xmlns:a16="http://schemas.microsoft.com/office/drawing/2014/main" id="{D9F8545E-12E3-B146-95BB-109D0954C0C3}"/>
                </a:ext>
              </a:extLst>
            </p:cNvPr>
            <p:cNvGrpSpPr/>
            <p:nvPr/>
          </p:nvGrpSpPr>
          <p:grpSpPr>
            <a:xfrm>
              <a:off x="7964957" y="2163354"/>
              <a:ext cx="3179969" cy="2531291"/>
              <a:chOff x="6910707" y="1592129"/>
              <a:chExt cx="3179969" cy="2531291"/>
            </a:xfrm>
          </p:grpSpPr>
          <p:sp>
            <p:nvSpPr>
              <p:cNvPr id="35" name="Trapezoid 34">
                <a:extLst>
                  <a:ext uri="{FF2B5EF4-FFF2-40B4-BE49-F238E27FC236}">
                    <a16:creationId xmlns:a16="http://schemas.microsoft.com/office/drawing/2014/main" id="{20A20FC8-6258-344B-8620-3DA94D3028A9}"/>
                  </a:ext>
                </a:extLst>
              </p:cNvPr>
              <p:cNvSpPr/>
              <p:nvPr/>
            </p:nvSpPr>
            <p:spPr>
              <a:xfrm rot="16200000">
                <a:off x="7235046" y="1267790"/>
                <a:ext cx="2531291" cy="3179969"/>
              </a:xfrm>
              <a:prstGeom prst="trapezoid">
                <a:avLst>
                  <a:gd name="adj" fmla="val 10344"/>
                </a:avLst>
              </a:prstGeom>
              <a:solidFill>
                <a:schemeClr val="accent4"/>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r"/>
                <a:endParaRPr lang="en-US" sz="1980">
                  <a:solidFill>
                    <a:schemeClr val="tx1"/>
                  </a:solidFill>
                  <a:latin typeface="Avenir"/>
                  <a:ea typeface="Helvetica" charset="0"/>
                  <a:cs typeface="Helvetica" charset="0"/>
                </a:endParaRPr>
              </a:p>
            </p:txBody>
          </p:sp>
          <p:cxnSp>
            <p:nvCxnSpPr>
              <p:cNvPr id="36" name="Straight Connector 35">
                <a:extLst>
                  <a:ext uri="{FF2B5EF4-FFF2-40B4-BE49-F238E27FC236}">
                    <a16:creationId xmlns:a16="http://schemas.microsoft.com/office/drawing/2014/main" id="{C1837EC5-1752-4845-AC6C-9E438B68092F}"/>
                  </a:ext>
                </a:extLst>
              </p:cNvPr>
              <p:cNvCxnSpPr>
                <a:cxnSpLocks/>
                <a:endCxn id="35" idx="2"/>
              </p:cNvCxnSpPr>
              <p:nvPr/>
            </p:nvCxnSpPr>
            <p:spPr>
              <a:xfrm>
                <a:off x="6910707" y="2857774"/>
                <a:ext cx="3179969" cy="0"/>
              </a:xfrm>
              <a:prstGeom prst="line">
                <a:avLst/>
              </a:prstGeom>
              <a:ln w="12700">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grpSp>
        <p:sp>
          <p:nvSpPr>
            <p:cNvPr id="34" name="Trapezoid 33">
              <a:extLst>
                <a:ext uri="{FF2B5EF4-FFF2-40B4-BE49-F238E27FC236}">
                  <a16:creationId xmlns:a16="http://schemas.microsoft.com/office/drawing/2014/main" id="{5DCB2181-4925-3C46-B0EE-ABB2B379F2A4}"/>
                </a:ext>
              </a:extLst>
            </p:cNvPr>
            <p:cNvSpPr/>
            <p:nvPr/>
          </p:nvSpPr>
          <p:spPr>
            <a:xfrm rot="5400000">
              <a:off x="5048379" y="1839017"/>
              <a:ext cx="2531298" cy="3179958"/>
            </a:xfrm>
            <a:prstGeom prst="trapezoid">
              <a:avLst>
                <a:gd name="adj" fmla="val 10344"/>
              </a:avLst>
            </a:prstGeom>
            <a:solidFill>
              <a:schemeClr val="accent6"/>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t"/>
            <a:lstStyle/>
            <a:p>
              <a:pPr algn="r"/>
              <a:endParaRPr lang="en-US" sz="1980">
                <a:solidFill>
                  <a:schemeClr val="tx1"/>
                </a:solidFill>
                <a:latin typeface="Avenir"/>
                <a:ea typeface="Helvetica" charset="0"/>
                <a:cs typeface="Helvetica" charset="0"/>
              </a:endParaRPr>
            </a:p>
          </p:txBody>
        </p:sp>
      </p:grpSp>
      <p:sp>
        <p:nvSpPr>
          <p:cNvPr id="37" name="TextBox 36">
            <a:extLst>
              <a:ext uri="{FF2B5EF4-FFF2-40B4-BE49-F238E27FC236}">
                <a16:creationId xmlns:a16="http://schemas.microsoft.com/office/drawing/2014/main" id="{DB6B896B-57B6-9F4B-B966-710345E5328B}"/>
              </a:ext>
            </a:extLst>
          </p:cNvPr>
          <p:cNvSpPr txBox="1"/>
          <p:nvPr/>
        </p:nvSpPr>
        <p:spPr>
          <a:xfrm>
            <a:off x="8084957" y="4969050"/>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accent2">
                    <a:lumMod val="50000"/>
                  </a:schemeClr>
                </a:solidFill>
                <a:latin typeface="Avenir"/>
              </a:rPr>
              <a:t>Equity</a:t>
            </a:r>
          </a:p>
        </p:txBody>
      </p:sp>
      <p:cxnSp>
        <p:nvCxnSpPr>
          <p:cNvPr id="38" name="Straight Connector 37">
            <a:extLst>
              <a:ext uri="{FF2B5EF4-FFF2-40B4-BE49-F238E27FC236}">
                <a16:creationId xmlns:a16="http://schemas.microsoft.com/office/drawing/2014/main" id="{50EA63B5-0D4A-204B-B373-91772060118E}"/>
              </a:ext>
            </a:extLst>
          </p:cNvPr>
          <p:cNvCxnSpPr>
            <a:cxnSpLocks/>
          </p:cNvCxnSpPr>
          <p:nvPr/>
        </p:nvCxnSpPr>
        <p:spPr>
          <a:xfrm>
            <a:off x="7450512" y="4358616"/>
            <a:ext cx="1075765"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FCBDB2E-9DB0-124D-B292-3ED0FC46239C}"/>
              </a:ext>
            </a:extLst>
          </p:cNvPr>
          <p:cNvSpPr txBox="1"/>
          <p:nvPr/>
        </p:nvSpPr>
        <p:spPr>
          <a:xfrm>
            <a:off x="6630862" y="4057414"/>
            <a:ext cx="2732441" cy="338554"/>
          </a:xfrm>
          <a:prstGeom prst="rect">
            <a:avLst/>
          </a:prstGeom>
          <a:noFill/>
        </p:spPr>
        <p:txBody>
          <a:bodyPr wrap="square" rtlCol="0">
            <a:spAutoFit/>
          </a:bodyPr>
          <a:lstStyle/>
          <a:p>
            <a:pPr algn="ctr"/>
            <a:r>
              <a:rPr lang="en-US" sz="1600">
                <a:solidFill>
                  <a:schemeClr val="accent1"/>
                </a:solidFill>
                <a:latin typeface="Avenir"/>
              </a:rPr>
              <a:t>Investor</a:t>
            </a:r>
          </a:p>
        </p:txBody>
      </p:sp>
      <p:sp>
        <p:nvSpPr>
          <p:cNvPr id="40" name="TextBox 39">
            <a:extLst>
              <a:ext uri="{FF2B5EF4-FFF2-40B4-BE49-F238E27FC236}">
                <a16:creationId xmlns:a16="http://schemas.microsoft.com/office/drawing/2014/main" id="{D90665E4-F67D-FA4E-ADE8-379012D27B75}"/>
              </a:ext>
            </a:extLst>
          </p:cNvPr>
          <p:cNvSpPr txBox="1"/>
          <p:nvPr/>
        </p:nvSpPr>
        <p:spPr>
          <a:xfrm>
            <a:off x="8111799" y="4559470"/>
            <a:ext cx="1218281"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accent2">
                    <a:lumMod val="50000"/>
                  </a:schemeClr>
                </a:solidFill>
                <a:latin typeface="Avenir"/>
              </a:rPr>
              <a:t>Liabilities</a:t>
            </a:r>
          </a:p>
        </p:txBody>
      </p:sp>
      <p:sp>
        <p:nvSpPr>
          <p:cNvPr id="41" name="TextBox 40">
            <a:extLst>
              <a:ext uri="{FF2B5EF4-FFF2-40B4-BE49-F238E27FC236}">
                <a16:creationId xmlns:a16="http://schemas.microsoft.com/office/drawing/2014/main" id="{F0A48530-0003-D64E-B84B-5B9DA7FD0853}"/>
              </a:ext>
            </a:extLst>
          </p:cNvPr>
          <p:cNvSpPr txBox="1"/>
          <p:nvPr/>
        </p:nvSpPr>
        <p:spPr>
          <a:xfrm>
            <a:off x="6809218" y="4655059"/>
            <a:ext cx="1218281"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chemeClr val="bg1"/>
                </a:solidFill>
                <a:latin typeface="Avenir"/>
              </a:rPr>
              <a:t>Investment in equity</a:t>
            </a:r>
          </a:p>
        </p:txBody>
      </p:sp>
      <p:sp>
        <p:nvSpPr>
          <p:cNvPr id="42" name="Arc 41">
            <a:extLst>
              <a:ext uri="{FF2B5EF4-FFF2-40B4-BE49-F238E27FC236}">
                <a16:creationId xmlns:a16="http://schemas.microsoft.com/office/drawing/2014/main" id="{240B5B63-44CD-B148-BF40-D9BAE4EFAA44}"/>
              </a:ext>
            </a:extLst>
          </p:cNvPr>
          <p:cNvSpPr/>
          <p:nvPr/>
        </p:nvSpPr>
        <p:spPr>
          <a:xfrm rot="14265666" flipH="1">
            <a:off x="4990019" y="2762045"/>
            <a:ext cx="2190627" cy="2184541"/>
          </a:xfrm>
          <a:prstGeom prst="arc">
            <a:avLst/>
          </a:prstGeom>
          <a:ln w="114300">
            <a:solidFill>
              <a:srgbClr val="FF2F9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venir"/>
            </a:endParaRPr>
          </a:p>
        </p:txBody>
      </p:sp>
      <p:sp>
        <p:nvSpPr>
          <p:cNvPr id="43" name="Arc 42">
            <a:extLst>
              <a:ext uri="{FF2B5EF4-FFF2-40B4-BE49-F238E27FC236}">
                <a16:creationId xmlns:a16="http://schemas.microsoft.com/office/drawing/2014/main" id="{7C3262BC-58D3-A541-A852-1BDC680388F3}"/>
              </a:ext>
            </a:extLst>
          </p:cNvPr>
          <p:cNvSpPr/>
          <p:nvPr/>
        </p:nvSpPr>
        <p:spPr>
          <a:xfrm rot="7379481" flipH="1" flipV="1">
            <a:off x="4998137" y="2462358"/>
            <a:ext cx="2190627" cy="2184541"/>
          </a:xfrm>
          <a:prstGeom prst="arc">
            <a:avLst/>
          </a:prstGeom>
          <a:ln w="114300">
            <a:solidFill>
              <a:srgbClr val="FF2F9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Avenir"/>
            </a:endParaRPr>
          </a:p>
        </p:txBody>
      </p:sp>
      <p:sp>
        <p:nvSpPr>
          <p:cNvPr id="45" name="TextBox 44">
            <a:extLst>
              <a:ext uri="{FF2B5EF4-FFF2-40B4-BE49-F238E27FC236}">
                <a16:creationId xmlns:a16="http://schemas.microsoft.com/office/drawing/2014/main" id="{59564B68-046E-5940-A67E-5B61BBDD4868}"/>
              </a:ext>
            </a:extLst>
          </p:cNvPr>
          <p:cNvSpPr txBox="1"/>
          <p:nvPr/>
        </p:nvSpPr>
        <p:spPr>
          <a:xfrm>
            <a:off x="384467" y="82317"/>
            <a:ext cx="11703485" cy="1080000"/>
          </a:xfrm>
          <a:prstGeom prst="rect">
            <a:avLst/>
          </a:prstGeom>
          <a:noFill/>
        </p:spPr>
        <p:txBody>
          <a:bodyPr wrap="square" rtlCol="0" anchor="ctr" anchorCtr="0">
            <a:noAutofit/>
          </a:bodyPr>
          <a:lstStyle/>
          <a:p>
            <a:pPr marL="363538">
              <a:lnSpc>
                <a:spcPct val="120000"/>
              </a:lnSpc>
            </a:pPr>
            <a:r>
              <a:rPr lang="en-US" sz="4400">
                <a:latin typeface="Avenir"/>
                <a:cs typeface="Arial" panose="020B0604020202020204" pitchFamily="34" charset="0"/>
              </a:rPr>
              <a:t>A rabble of butterflies</a:t>
            </a:r>
          </a:p>
        </p:txBody>
      </p:sp>
    </p:spTree>
    <p:extLst>
      <p:ext uri="{BB962C8B-B14F-4D97-AF65-F5344CB8AC3E}">
        <p14:creationId xmlns:p14="http://schemas.microsoft.com/office/powerpoint/2010/main" val="400725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C83982-FE13-9547-BBCA-2503A0B2EE5D}"/>
              </a:ext>
            </a:extLst>
          </p:cNvPr>
          <p:cNvSpPr txBox="1"/>
          <p:nvPr/>
        </p:nvSpPr>
        <p:spPr>
          <a:xfrm>
            <a:off x="1871937" y="3195056"/>
            <a:ext cx="3108543" cy="461665"/>
          </a:xfrm>
          <a:prstGeom prst="rect">
            <a:avLst/>
          </a:prstGeom>
          <a:noFill/>
        </p:spPr>
        <p:txBody>
          <a:bodyPr wrap="none" rtlCol="0">
            <a:spAutoFit/>
          </a:bodyPr>
          <a:lstStyle/>
          <a:p>
            <a:r>
              <a:rPr lang="en-GB" sz="2400">
                <a:solidFill>
                  <a:sysClr val="windowText" lastClr="000000"/>
                </a:solidFill>
                <a:latin typeface="Avenir Light" panose="020B0402020203020204" pitchFamily="34" charset="77"/>
              </a:rPr>
              <a:t>easy</a:t>
            </a:r>
            <a:r>
              <a:rPr lang="en-GB" sz="2000">
                <a:solidFill>
                  <a:sysClr val="windowText" lastClr="000000"/>
                </a:solidFill>
                <a:latin typeface="Avenir Light" panose="020B0402020203020204" pitchFamily="34" charset="77"/>
              </a:rPr>
              <a:t>@</a:t>
            </a:r>
            <a:r>
              <a:rPr lang="en-GB" sz="2400">
                <a:solidFill>
                  <a:sysClr val="windowText" lastClr="000000"/>
                </a:solidFill>
                <a:latin typeface="Avenir Light" panose="020B0402020203020204" pitchFamily="34" charset="77"/>
              </a:rPr>
              <a:t>wealthvox.com</a:t>
            </a:r>
          </a:p>
        </p:txBody>
      </p:sp>
      <p:sp>
        <p:nvSpPr>
          <p:cNvPr id="7" name="TextBox 6">
            <a:extLst>
              <a:ext uri="{FF2B5EF4-FFF2-40B4-BE49-F238E27FC236}">
                <a16:creationId xmlns:a16="http://schemas.microsoft.com/office/drawing/2014/main" id="{078D89DB-DEB6-2F45-A174-FC3B264F0A7C}"/>
              </a:ext>
            </a:extLst>
          </p:cNvPr>
          <p:cNvSpPr txBox="1"/>
          <p:nvPr/>
        </p:nvSpPr>
        <p:spPr>
          <a:xfrm>
            <a:off x="1871937" y="3715754"/>
            <a:ext cx="3555070" cy="461665"/>
          </a:xfrm>
          <a:prstGeom prst="rect">
            <a:avLst/>
          </a:prstGeom>
          <a:noFill/>
        </p:spPr>
        <p:txBody>
          <a:bodyPr wrap="square" rtlCol="0">
            <a:spAutoFit/>
          </a:bodyPr>
          <a:lstStyle/>
          <a:p>
            <a:r>
              <a:rPr lang="en-GB" sz="2400" err="1">
                <a:solidFill>
                  <a:schemeClr val="bg1">
                    <a:lumMod val="65000"/>
                  </a:schemeClr>
                </a:solidFill>
                <a:latin typeface="Avenir Book" panose="02000503020000020003" pitchFamily="2" charset="0"/>
              </a:rPr>
              <a:t>bit.ly</a:t>
            </a:r>
            <a:r>
              <a:rPr lang="en-GB" sz="2400">
                <a:solidFill>
                  <a:schemeClr val="bg1">
                    <a:lumMod val="65000"/>
                  </a:schemeClr>
                </a:solidFill>
                <a:latin typeface="Avenir Book" panose="02000503020000020003" pitchFamily="2" charset="0"/>
              </a:rPr>
              <a:t>/</a:t>
            </a:r>
            <a:r>
              <a:rPr lang="en-GB" sz="2400" b="1" err="1">
                <a:solidFill>
                  <a:srgbClr val="C00000"/>
                </a:solidFill>
                <a:latin typeface="Avenir Book" panose="02000503020000020003" pitchFamily="2" charset="0"/>
              </a:rPr>
              <a:t>MDX</a:t>
            </a:r>
            <a:r>
              <a:rPr lang="en-GB" sz="2400" err="1">
                <a:solidFill>
                  <a:schemeClr val="accent6">
                    <a:lumMod val="75000"/>
                  </a:schemeClr>
                </a:solidFill>
                <a:latin typeface="Avenir Book" panose="02000503020000020003" pitchFamily="2" charset="0"/>
              </a:rPr>
              <a:t>concept</a:t>
            </a:r>
            <a:r>
              <a:rPr lang="en-GB" sz="2400" err="1">
                <a:solidFill>
                  <a:schemeClr val="accent2"/>
                </a:solidFill>
                <a:latin typeface="Avenir Book" panose="02000503020000020003" pitchFamily="2" charset="0"/>
              </a:rPr>
              <a:t>map</a:t>
            </a:r>
            <a:endParaRPr lang="en-GB" sz="2400">
              <a:solidFill>
                <a:schemeClr val="accent2"/>
              </a:solidFill>
              <a:latin typeface="Avenir Book" panose="02000503020000020003" pitchFamily="2" charset="0"/>
            </a:endParaRPr>
          </a:p>
        </p:txBody>
      </p:sp>
      <p:pic>
        <p:nvPicPr>
          <p:cNvPr id="8" name="Picture 7">
            <a:extLst>
              <a:ext uri="{FF2B5EF4-FFF2-40B4-BE49-F238E27FC236}">
                <a16:creationId xmlns:a16="http://schemas.microsoft.com/office/drawing/2014/main" id="{93B0CE27-B6FF-8F46-A040-11B049A351CD}"/>
              </a:ext>
            </a:extLst>
          </p:cNvPr>
          <p:cNvPicPr>
            <a:picLocks noChangeAspect="1"/>
          </p:cNvPicPr>
          <p:nvPr/>
        </p:nvPicPr>
        <p:blipFill>
          <a:blip r:embed="rId3"/>
          <a:stretch>
            <a:fillRect/>
          </a:stretch>
        </p:blipFill>
        <p:spPr>
          <a:xfrm>
            <a:off x="7401569" y="2476409"/>
            <a:ext cx="3511836" cy="529201"/>
          </a:xfrm>
          <a:prstGeom prst="rect">
            <a:avLst/>
          </a:prstGeom>
        </p:spPr>
      </p:pic>
      <p:sp>
        <p:nvSpPr>
          <p:cNvPr id="10" name="TextBox 9">
            <a:extLst>
              <a:ext uri="{FF2B5EF4-FFF2-40B4-BE49-F238E27FC236}">
                <a16:creationId xmlns:a16="http://schemas.microsoft.com/office/drawing/2014/main" id="{65AC48D6-F05C-624B-BD2A-452FDCBD547B}"/>
              </a:ext>
            </a:extLst>
          </p:cNvPr>
          <p:cNvSpPr txBox="1"/>
          <p:nvPr/>
        </p:nvSpPr>
        <p:spPr>
          <a:xfrm>
            <a:off x="7358335" y="3715754"/>
            <a:ext cx="2899768" cy="461665"/>
          </a:xfrm>
          <a:prstGeom prst="rect">
            <a:avLst/>
          </a:prstGeom>
          <a:noFill/>
        </p:spPr>
        <p:txBody>
          <a:bodyPr wrap="none" rtlCol="0">
            <a:spAutoFit/>
          </a:bodyPr>
          <a:lstStyle/>
          <a:p>
            <a:r>
              <a:rPr lang="en-GB" sz="2400" err="1">
                <a:solidFill>
                  <a:sysClr val="windowText" lastClr="000000"/>
                </a:solidFill>
                <a:latin typeface="Avenir Light" panose="020B0402020203020204" pitchFamily="34" charset="77"/>
              </a:rPr>
              <a:t>accountingcafe.org</a:t>
            </a:r>
            <a:r>
              <a:rPr lang="en-GB" sz="2400">
                <a:solidFill>
                  <a:sysClr val="windowText" lastClr="000000"/>
                </a:solidFill>
                <a:latin typeface="Avenir Light" panose="020B0402020203020204" pitchFamily="34" charset="77"/>
              </a:rPr>
              <a:t> </a:t>
            </a:r>
          </a:p>
        </p:txBody>
      </p:sp>
      <p:sp>
        <p:nvSpPr>
          <p:cNvPr id="11" name="TextBox 10">
            <a:extLst>
              <a:ext uri="{FF2B5EF4-FFF2-40B4-BE49-F238E27FC236}">
                <a16:creationId xmlns:a16="http://schemas.microsoft.com/office/drawing/2014/main" id="{877A0615-370F-5445-B6D0-7342372DAAA8}"/>
              </a:ext>
            </a:extLst>
          </p:cNvPr>
          <p:cNvSpPr txBox="1"/>
          <p:nvPr/>
        </p:nvSpPr>
        <p:spPr>
          <a:xfrm>
            <a:off x="7358335" y="4236452"/>
            <a:ext cx="3555070" cy="461665"/>
          </a:xfrm>
          <a:prstGeom prst="rect">
            <a:avLst/>
          </a:prstGeom>
          <a:noFill/>
        </p:spPr>
        <p:txBody>
          <a:bodyPr wrap="square" rtlCol="0">
            <a:spAutoFit/>
          </a:bodyPr>
          <a:lstStyle/>
          <a:p>
            <a:r>
              <a:rPr lang="en-GB" sz="2400">
                <a:solidFill>
                  <a:sysClr val="windowText" lastClr="000000"/>
                </a:solidFill>
                <a:latin typeface="Avenir Book" panose="02000503020000020003" pitchFamily="2" charset="0"/>
              </a:rPr>
              <a:t>LinkedIn</a:t>
            </a:r>
          </a:p>
        </p:txBody>
      </p:sp>
      <p:sp>
        <p:nvSpPr>
          <p:cNvPr id="12" name="TextBox 11">
            <a:extLst>
              <a:ext uri="{FF2B5EF4-FFF2-40B4-BE49-F238E27FC236}">
                <a16:creationId xmlns:a16="http://schemas.microsoft.com/office/drawing/2014/main" id="{6F46E04F-16D5-4747-99D9-5053248C2EAD}"/>
              </a:ext>
            </a:extLst>
          </p:cNvPr>
          <p:cNvSpPr txBox="1"/>
          <p:nvPr/>
        </p:nvSpPr>
        <p:spPr>
          <a:xfrm>
            <a:off x="7358335" y="3179027"/>
            <a:ext cx="2574744" cy="461665"/>
          </a:xfrm>
          <a:prstGeom prst="rect">
            <a:avLst/>
          </a:prstGeom>
          <a:noFill/>
        </p:spPr>
        <p:txBody>
          <a:bodyPr wrap="none" rtlCol="0">
            <a:spAutoFit/>
          </a:bodyPr>
          <a:lstStyle/>
          <a:p>
            <a:r>
              <a:rPr lang="en-GB" sz="2400" err="1">
                <a:solidFill>
                  <a:sysClr val="windowText" lastClr="000000"/>
                </a:solidFill>
                <a:latin typeface="Avenir Light" panose="020B0402020203020204" pitchFamily="34" charset="77"/>
              </a:rPr>
              <a:t>t.york@mdx.ac.uk</a:t>
            </a:r>
            <a:endParaRPr lang="en-GB" sz="2400">
              <a:solidFill>
                <a:sysClr val="windowText" lastClr="000000"/>
              </a:solidFill>
              <a:latin typeface="Avenir Light" panose="020B0402020203020204" pitchFamily="34" charset="77"/>
            </a:endParaRPr>
          </a:p>
        </p:txBody>
      </p:sp>
      <p:sp>
        <p:nvSpPr>
          <p:cNvPr id="13" name="TextBox 12">
            <a:extLst>
              <a:ext uri="{FF2B5EF4-FFF2-40B4-BE49-F238E27FC236}">
                <a16:creationId xmlns:a16="http://schemas.microsoft.com/office/drawing/2014/main" id="{B862D998-C6A8-A746-8618-5C93D92B5473}"/>
              </a:ext>
            </a:extLst>
          </p:cNvPr>
          <p:cNvSpPr txBox="1"/>
          <p:nvPr/>
        </p:nvSpPr>
        <p:spPr>
          <a:xfrm>
            <a:off x="1871937" y="4236452"/>
            <a:ext cx="3555070" cy="461665"/>
          </a:xfrm>
          <a:prstGeom prst="rect">
            <a:avLst/>
          </a:prstGeom>
          <a:noFill/>
        </p:spPr>
        <p:txBody>
          <a:bodyPr wrap="square" rtlCol="0">
            <a:spAutoFit/>
          </a:bodyPr>
          <a:lstStyle/>
          <a:p>
            <a:r>
              <a:rPr lang="en-GB" sz="2400">
                <a:solidFill>
                  <a:sysClr val="windowText" lastClr="000000"/>
                </a:solidFill>
                <a:latin typeface="Avenir Book" panose="02000503020000020003" pitchFamily="2" charset="0"/>
              </a:rPr>
              <a:t>LinkedIn</a:t>
            </a:r>
          </a:p>
        </p:txBody>
      </p:sp>
      <p:pic>
        <p:nvPicPr>
          <p:cNvPr id="9" name="Picture 8">
            <a:extLst>
              <a:ext uri="{FF2B5EF4-FFF2-40B4-BE49-F238E27FC236}">
                <a16:creationId xmlns:a16="http://schemas.microsoft.com/office/drawing/2014/main" id="{1A43BDCA-CFBF-1348-B52C-6487E73810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5171" y="2441594"/>
            <a:ext cx="2154287" cy="587403"/>
          </a:xfrm>
          <a:prstGeom prst="rect">
            <a:avLst/>
          </a:prstGeom>
        </p:spPr>
      </p:pic>
      <p:pic>
        <p:nvPicPr>
          <p:cNvPr id="15" name="Picture 14">
            <a:extLst>
              <a:ext uri="{FF2B5EF4-FFF2-40B4-BE49-F238E27FC236}">
                <a16:creationId xmlns:a16="http://schemas.microsoft.com/office/drawing/2014/main" id="{05AB999A-800C-4A4A-A201-26532264A3AE}"/>
              </a:ext>
            </a:extLst>
          </p:cNvPr>
          <p:cNvPicPr>
            <a:picLocks noChangeAspect="1"/>
          </p:cNvPicPr>
          <p:nvPr/>
        </p:nvPicPr>
        <p:blipFill rotWithShape="1">
          <a:blip r:embed="rId5"/>
          <a:srcRect l="17440" t="31491" r="17125" b="31457"/>
          <a:stretch/>
        </p:blipFill>
        <p:spPr>
          <a:xfrm>
            <a:off x="440498" y="450168"/>
            <a:ext cx="1582890" cy="497793"/>
          </a:xfrm>
          <a:prstGeom prst="rect">
            <a:avLst/>
          </a:prstGeom>
        </p:spPr>
      </p:pic>
      <p:sp>
        <p:nvSpPr>
          <p:cNvPr id="2" name="TextBox 1">
            <a:extLst>
              <a:ext uri="{FF2B5EF4-FFF2-40B4-BE49-F238E27FC236}">
                <a16:creationId xmlns:a16="http://schemas.microsoft.com/office/drawing/2014/main" id="{F853D51C-3C57-8540-9D1A-431489AB4554}"/>
              </a:ext>
            </a:extLst>
          </p:cNvPr>
          <p:cNvSpPr txBox="1"/>
          <p:nvPr/>
        </p:nvSpPr>
        <p:spPr>
          <a:xfrm>
            <a:off x="293511" y="6191751"/>
            <a:ext cx="11604978" cy="584775"/>
          </a:xfrm>
          <a:prstGeom prst="rect">
            <a:avLst/>
          </a:prstGeom>
          <a:noFill/>
        </p:spPr>
        <p:txBody>
          <a:bodyPr wrap="square" rtlCol="0">
            <a:spAutoFit/>
          </a:bodyPr>
          <a:lstStyle/>
          <a:p>
            <a:pPr lvl="0">
              <a:defRPr/>
            </a:pPr>
            <a:r>
              <a:rPr lang="en-GB" sz="1600" dirty="0"/>
              <a:t>Concept Maps in Accounting Education © 2021 by </a:t>
            </a:r>
            <a:r>
              <a:rPr lang="en-GB" sz="1600" dirty="0">
                <a:hlinkClick r:id="rId6"/>
              </a:rPr>
              <a:t>Wealthvox, Color Accounting International, Middlesex University, Accounting Cafe, Peter Frampton, Mark Robilliard, Toby York and others </a:t>
            </a:r>
            <a:r>
              <a:rPr lang="en-GB" sz="1600" dirty="0"/>
              <a:t>is licensed under </a:t>
            </a:r>
            <a:r>
              <a:rPr lang="en-GB" sz="1600" dirty="0">
                <a:hlinkClick r:id="rId7"/>
              </a:rPr>
              <a:t>Attribution-NonCommercial-NoDerivatives 4.0 International</a:t>
            </a:r>
            <a:endParaRPr lang="en-GB" sz="1600" dirty="0"/>
          </a:p>
        </p:txBody>
      </p:sp>
    </p:spTree>
    <p:extLst>
      <p:ext uri="{BB962C8B-B14F-4D97-AF65-F5344CB8AC3E}">
        <p14:creationId xmlns:p14="http://schemas.microsoft.com/office/powerpoint/2010/main" val="289115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0B6533-ADA5-2E41-9E19-B6C6BA7CDBCC}"/>
              </a:ext>
            </a:extLst>
          </p:cNvPr>
          <p:cNvSpPr txBox="1"/>
          <p:nvPr/>
        </p:nvSpPr>
        <p:spPr>
          <a:xfrm>
            <a:off x="0" y="4173167"/>
            <a:ext cx="12192000" cy="769441"/>
          </a:xfrm>
          <a:prstGeom prst="rect">
            <a:avLst/>
          </a:prstGeom>
          <a:noFill/>
        </p:spPr>
        <p:txBody>
          <a:bodyPr wrap="square" rtlCol="0">
            <a:spAutoFit/>
          </a:bodyPr>
          <a:lstStyle/>
          <a:p>
            <a:pPr algn="ctr"/>
            <a:r>
              <a:rPr lang="en-GB" sz="4400">
                <a:latin typeface="Avenir Book" panose="02000503020000020003" pitchFamily="2" charset="0"/>
                <a:cs typeface="Arial" panose="020B0604020202020204" pitchFamily="34" charset="0"/>
              </a:rPr>
              <a:t>Seminar begins at 3pm</a:t>
            </a:r>
          </a:p>
        </p:txBody>
      </p:sp>
      <p:pic>
        <p:nvPicPr>
          <p:cNvPr id="7" name="Picture 6">
            <a:extLst>
              <a:ext uri="{FF2B5EF4-FFF2-40B4-BE49-F238E27FC236}">
                <a16:creationId xmlns:a16="http://schemas.microsoft.com/office/drawing/2014/main" id="{CD0516A3-02E5-A64A-84AD-09253236BE7A}"/>
              </a:ext>
            </a:extLst>
          </p:cNvPr>
          <p:cNvPicPr>
            <a:picLocks noChangeAspect="1"/>
          </p:cNvPicPr>
          <p:nvPr/>
        </p:nvPicPr>
        <p:blipFill rotWithShape="1">
          <a:blip r:embed="rId3"/>
          <a:srcRect l="17440" t="31491" r="17125" b="31457"/>
          <a:stretch/>
        </p:blipFill>
        <p:spPr>
          <a:xfrm>
            <a:off x="440498" y="450168"/>
            <a:ext cx="1582890" cy="497793"/>
          </a:xfrm>
          <a:prstGeom prst="rect">
            <a:avLst/>
          </a:prstGeom>
        </p:spPr>
      </p:pic>
      <p:pic>
        <p:nvPicPr>
          <p:cNvPr id="8" name="Picture 7">
            <a:extLst>
              <a:ext uri="{FF2B5EF4-FFF2-40B4-BE49-F238E27FC236}">
                <a16:creationId xmlns:a16="http://schemas.microsoft.com/office/drawing/2014/main" id="{20027E1F-8AB3-B54E-AB35-819849B82B84}"/>
              </a:ext>
            </a:extLst>
          </p:cNvPr>
          <p:cNvPicPr>
            <a:picLocks noChangeAspect="1"/>
          </p:cNvPicPr>
          <p:nvPr/>
        </p:nvPicPr>
        <p:blipFill>
          <a:blip r:embed="rId4"/>
          <a:stretch>
            <a:fillRect/>
          </a:stretch>
        </p:blipFill>
        <p:spPr>
          <a:xfrm>
            <a:off x="2965622" y="2752447"/>
            <a:ext cx="6260756" cy="943438"/>
          </a:xfrm>
          <a:prstGeom prst="rect">
            <a:avLst/>
          </a:prstGeom>
        </p:spPr>
      </p:pic>
    </p:spTree>
    <p:extLst>
      <p:ext uri="{BB962C8B-B14F-4D97-AF65-F5344CB8AC3E}">
        <p14:creationId xmlns:p14="http://schemas.microsoft.com/office/powerpoint/2010/main" val="3771315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7C7C6A-866B-B14D-8143-86FB3D0ABF1D}"/>
              </a:ext>
            </a:extLst>
          </p:cNvPr>
          <p:cNvSpPr txBox="1"/>
          <p:nvPr/>
        </p:nvSpPr>
        <p:spPr>
          <a:xfrm>
            <a:off x="944880" y="2379509"/>
            <a:ext cx="10929620" cy="915704"/>
          </a:xfrm>
          <a:prstGeom prst="rect">
            <a:avLst/>
          </a:prstGeom>
          <a:noFill/>
          <a:ln>
            <a:noFill/>
          </a:ln>
        </p:spPr>
        <p:txBody>
          <a:bodyPr wrap="square" rtlCol="0" anchor="ctr" anchorCtr="0">
            <a:noAutofit/>
          </a:bodyPr>
          <a:lstStyle/>
          <a:p>
            <a:pPr marL="233363"/>
            <a:r>
              <a:rPr lang="en-US" sz="3600">
                <a:latin typeface="Avenir"/>
                <a:cs typeface="Arial" panose="020B0604020202020204" pitchFamily="34" charset="0"/>
              </a:rPr>
              <a:t>The funding butterfly			40–45 mins</a:t>
            </a:r>
          </a:p>
        </p:txBody>
      </p:sp>
      <p:sp>
        <p:nvSpPr>
          <p:cNvPr id="7" name="TextBox 6">
            <a:extLst>
              <a:ext uri="{FF2B5EF4-FFF2-40B4-BE49-F238E27FC236}">
                <a16:creationId xmlns:a16="http://schemas.microsoft.com/office/drawing/2014/main" id="{7768285A-6E4A-6647-859F-031916E00A66}"/>
              </a:ext>
            </a:extLst>
          </p:cNvPr>
          <p:cNvSpPr txBox="1"/>
          <p:nvPr/>
        </p:nvSpPr>
        <p:spPr>
          <a:xfrm>
            <a:off x="944880" y="4179879"/>
            <a:ext cx="10929620" cy="915704"/>
          </a:xfrm>
          <a:prstGeom prst="rect">
            <a:avLst/>
          </a:prstGeom>
          <a:noFill/>
          <a:ln>
            <a:noFill/>
          </a:ln>
        </p:spPr>
        <p:txBody>
          <a:bodyPr wrap="square" rtlCol="0" anchor="ctr" anchorCtr="0">
            <a:noAutofit/>
          </a:bodyPr>
          <a:lstStyle/>
          <a:p>
            <a:pPr marL="233363"/>
            <a:r>
              <a:rPr lang="en-US" sz="3600">
                <a:latin typeface="Avenir"/>
                <a:cs typeface="Arial" panose="020B0604020202020204" pitchFamily="34" charset="0"/>
              </a:rPr>
              <a:t>Reflections / Accounting Cafe		20 mins</a:t>
            </a:r>
          </a:p>
        </p:txBody>
      </p:sp>
      <p:sp>
        <p:nvSpPr>
          <p:cNvPr id="8" name="TextBox 7">
            <a:extLst>
              <a:ext uri="{FF2B5EF4-FFF2-40B4-BE49-F238E27FC236}">
                <a16:creationId xmlns:a16="http://schemas.microsoft.com/office/drawing/2014/main" id="{447B6FEE-9AAB-CE47-B116-62524F972C15}"/>
              </a:ext>
            </a:extLst>
          </p:cNvPr>
          <p:cNvSpPr txBox="1"/>
          <p:nvPr/>
        </p:nvSpPr>
        <p:spPr>
          <a:xfrm>
            <a:off x="944880" y="3295213"/>
            <a:ext cx="10929620" cy="915704"/>
          </a:xfrm>
          <a:prstGeom prst="rect">
            <a:avLst/>
          </a:prstGeom>
          <a:noFill/>
          <a:ln>
            <a:noFill/>
          </a:ln>
        </p:spPr>
        <p:txBody>
          <a:bodyPr wrap="square" rtlCol="0" anchor="ctr" anchorCtr="0">
            <a:noAutofit/>
          </a:bodyPr>
          <a:lstStyle/>
          <a:p>
            <a:pPr marL="233363"/>
            <a:r>
              <a:rPr lang="en-US" sz="3600">
                <a:latin typeface="Avenir"/>
                <a:cs typeface="Arial" panose="020B0604020202020204" pitchFamily="34" charset="0"/>
              </a:rPr>
              <a:t>Discussion / break-out			25–30 mins</a:t>
            </a:r>
          </a:p>
        </p:txBody>
      </p:sp>
      <p:pic>
        <p:nvPicPr>
          <p:cNvPr id="9" name="Picture 8">
            <a:extLst>
              <a:ext uri="{FF2B5EF4-FFF2-40B4-BE49-F238E27FC236}">
                <a16:creationId xmlns:a16="http://schemas.microsoft.com/office/drawing/2014/main" id="{E4B2F377-F7F2-BA4D-9970-AF61AACC635D}"/>
              </a:ext>
            </a:extLst>
          </p:cNvPr>
          <p:cNvPicPr>
            <a:picLocks noChangeAspect="1"/>
          </p:cNvPicPr>
          <p:nvPr/>
        </p:nvPicPr>
        <p:blipFill rotWithShape="1">
          <a:blip r:embed="rId3"/>
          <a:srcRect l="17440" t="31491" r="17125" b="31457"/>
          <a:stretch/>
        </p:blipFill>
        <p:spPr>
          <a:xfrm>
            <a:off x="440498" y="450168"/>
            <a:ext cx="1582890" cy="497793"/>
          </a:xfrm>
          <a:prstGeom prst="rect">
            <a:avLst/>
          </a:prstGeom>
        </p:spPr>
      </p:pic>
    </p:spTree>
    <p:extLst>
      <p:ext uri="{BB962C8B-B14F-4D97-AF65-F5344CB8AC3E}">
        <p14:creationId xmlns:p14="http://schemas.microsoft.com/office/powerpoint/2010/main" val="120054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4CCFA-146E-8A45-85BC-EAC9E7713B77}"/>
              </a:ext>
            </a:extLst>
          </p:cNvPr>
          <p:cNvPicPr>
            <a:picLocks noChangeAspect="1"/>
          </p:cNvPicPr>
          <p:nvPr/>
        </p:nvPicPr>
        <p:blipFill rotWithShape="1">
          <a:blip r:embed="rId3"/>
          <a:srcRect l="17440" t="31491" r="17125" b="31457"/>
          <a:stretch/>
        </p:blipFill>
        <p:spPr>
          <a:xfrm>
            <a:off x="2409607" y="1642270"/>
            <a:ext cx="1806794" cy="568207"/>
          </a:xfrm>
          <a:prstGeom prst="rect">
            <a:avLst/>
          </a:prstGeom>
        </p:spPr>
      </p:pic>
      <p:pic>
        <p:nvPicPr>
          <p:cNvPr id="4" name="Picture 3">
            <a:extLst>
              <a:ext uri="{FF2B5EF4-FFF2-40B4-BE49-F238E27FC236}">
                <a16:creationId xmlns:a16="http://schemas.microsoft.com/office/drawing/2014/main" id="{FB860CBF-2F80-5542-A0DE-6AEF1C65C3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9607" y="4641936"/>
            <a:ext cx="1806794" cy="492653"/>
          </a:xfrm>
          <a:prstGeom prst="rect">
            <a:avLst/>
          </a:prstGeom>
        </p:spPr>
      </p:pic>
      <p:sp>
        <p:nvSpPr>
          <p:cNvPr id="5" name="TextBox 4">
            <a:extLst>
              <a:ext uri="{FF2B5EF4-FFF2-40B4-BE49-F238E27FC236}">
                <a16:creationId xmlns:a16="http://schemas.microsoft.com/office/drawing/2014/main" id="{89C3A5E7-F07C-C741-AAD8-3DCCCFE4F59D}"/>
              </a:ext>
            </a:extLst>
          </p:cNvPr>
          <p:cNvSpPr txBox="1"/>
          <p:nvPr/>
        </p:nvSpPr>
        <p:spPr>
          <a:xfrm>
            <a:off x="4804695" y="1535432"/>
            <a:ext cx="6877059" cy="954107"/>
          </a:xfrm>
          <a:prstGeom prst="rect">
            <a:avLst/>
          </a:prstGeom>
          <a:noFill/>
        </p:spPr>
        <p:txBody>
          <a:bodyPr wrap="square" rtlCol="0">
            <a:spAutoFit/>
          </a:bodyPr>
          <a:lstStyle/>
          <a:p>
            <a:r>
              <a:rPr lang="en-GB" sz="2800">
                <a:latin typeface="Avenir Book" panose="02000503020000020003" pitchFamily="2" charset="0"/>
              </a:rPr>
              <a:t>Toby York, Senior Lecturer</a:t>
            </a:r>
            <a:br>
              <a:rPr lang="en-GB" sz="2800">
                <a:latin typeface="Avenir Book" panose="02000503020000020003" pitchFamily="2" charset="0"/>
              </a:rPr>
            </a:br>
            <a:r>
              <a:rPr lang="en-GB" sz="2800">
                <a:latin typeface="Avenir Book" panose="02000503020000020003" pitchFamily="2" charset="0"/>
              </a:rPr>
              <a:t>Founder, Accounting Cafe</a:t>
            </a:r>
          </a:p>
        </p:txBody>
      </p:sp>
      <p:pic>
        <p:nvPicPr>
          <p:cNvPr id="6" name="Graphic 5">
            <a:extLst>
              <a:ext uri="{FF2B5EF4-FFF2-40B4-BE49-F238E27FC236}">
                <a16:creationId xmlns:a16="http://schemas.microsoft.com/office/drawing/2014/main" id="{F8F54645-1517-1B46-8B83-23B58963A7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9607" y="3260457"/>
            <a:ext cx="2063372" cy="337086"/>
          </a:xfrm>
          <a:prstGeom prst="rect">
            <a:avLst/>
          </a:prstGeom>
        </p:spPr>
      </p:pic>
      <p:sp>
        <p:nvSpPr>
          <p:cNvPr id="9" name="TextBox 8">
            <a:extLst>
              <a:ext uri="{FF2B5EF4-FFF2-40B4-BE49-F238E27FC236}">
                <a16:creationId xmlns:a16="http://schemas.microsoft.com/office/drawing/2014/main" id="{AE28B693-A415-FC49-A196-2DE7042C262E}"/>
              </a:ext>
            </a:extLst>
          </p:cNvPr>
          <p:cNvSpPr txBox="1"/>
          <p:nvPr/>
        </p:nvSpPr>
        <p:spPr>
          <a:xfrm>
            <a:off x="4804695" y="2951945"/>
            <a:ext cx="6877059" cy="954107"/>
          </a:xfrm>
          <a:prstGeom prst="rect">
            <a:avLst/>
          </a:prstGeom>
          <a:noFill/>
        </p:spPr>
        <p:txBody>
          <a:bodyPr wrap="square" rtlCol="0">
            <a:spAutoFit/>
          </a:bodyPr>
          <a:lstStyle/>
          <a:p>
            <a:r>
              <a:rPr lang="en-GB" sz="2800">
                <a:latin typeface="Avenir Book" panose="02000503020000020003" pitchFamily="2" charset="0"/>
              </a:rPr>
              <a:t>Owns the intellectual property and provides materials and training</a:t>
            </a:r>
          </a:p>
        </p:txBody>
      </p:sp>
      <p:sp>
        <p:nvSpPr>
          <p:cNvPr id="10" name="TextBox 9">
            <a:extLst>
              <a:ext uri="{FF2B5EF4-FFF2-40B4-BE49-F238E27FC236}">
                <a16:creationId xmlns:a16="http://schemas.microsoft.com/office/drawing/2014/main" id="{84B78C6C-F62A-2E4B-B2DD-4C3FE9D04774}"/>
              </a:ext>
            </a:extLst>
          </p:cNvPr>
          <p:cNvSpPr txBox="1"/>
          <p:nvPr/>
        </p:nvSpPr>
        <p:spPr>
          <a:xfrm>
            <a:off x="4804695" y="4439285"/>
            <a:ext cx="6877059" cy="954107"/>
          </a:xfrm>
          <a:prstGeom prst="rect">
            <a:avLst/>
          </a:prstGeom>
          <a:noFill/>
        </p:spPr>
        <p:txBody>
          <a:bodyPr wrap="square" rtlCol="0">
            <a:spAutoFit/>
          </a:bodyPr>
          <a:lstStyle/>
          <a:p>
            <a:r>
              <a:rPr lang="en-GB" sz="2800">
                <a:latin typeface="Avenir Book" panose="02000503020000020003" pitchFamily="2" charset="0"/>
              </a:rPr>
              <a:t>The educational methods including the concept map (</a:t>
            </a:r>
            <a:r>
              <a:rPr lang="en-GB" sz="2800" err="1">
                <a:latin typeface="Avenir Book" panose="02000503020000020003" pitchFamily="2" charset="0"/>
              </a:rPr>
              <a:t>BaSIS</a:t>
            </a:r>
            <a:r>
              <a:rPr lang="en-GB" sz="2800">
                <a:latin typeface="Avenir Book" panose="02000503020000020003" pitchFamily="2" charset="0"/>
              </a:rPr>
              <a:t> Framework)</a:t>
            </a:r>
          </a:p>
        </p:txBody>
      </p:sp>
      <p:pic>
        <p:nvPicPr>
          <p:cNvPr id="11" name="Picture 10">
            <a:extLst>
              <a:ext uri="{FF2B5EF4-FFF2-40B4-BE49-F238E27FC236}">
                <a16:creationId xmlns:a16="http://schemas.microsoft.com/office/drawing/2014/main" id="{DE718334-F6F4-D04E-9E1F-460DA1ED9BED}"/>
              </a:ext>
            </a:extLst>
          </p:cNvPr>
          <p:cNvPicPr>
            <a:picLocks noChangeAspect="1"/>
          </p:cNvPicPr>
          <p:nvPr/>
        </p:nvPicPr>
        <p:blipFill rotWithShape="1">
          <a:blip r:embed="rId3"/>
          <a:srcRect l="17440" t="31491" r="17125" b="31457"/>
          <a:stretch/>
        </p:blipFill>
        <p:spPr>
          <a:xfrm>
            <a:off x="440498" y="450168"/>
            <a:ext cx="1582890" cy="497793"/>
          </a:xfrm>
          <a:prstGeom prst="rect">
            <a:avLst/>
          </a:prstGeom>
        </p:spPr>
      </p:pic>
      <p:sp>
        <p:nvSpPr>
          <p:cNvPr id="2" name="Rectangle 1">
            <a:extLst>
              <a:ext uri="{FF2B5EF4-FFF2-40B4-BE49-F238E27FC236}">
                <a16:creationId xmlns:a16="http://schemas.microsoft.com/office/drawing/2014/main" id="{423719E0-A3B4-CA40-A881-B6BA279C0F57}"/>
              </a:ext>
            </a:extLst>
          </p:cNvPr>
          <p:cNvSpPr/>
          <p:nvPr/>
        </p:nvSpPr>
        <p:spPr>
          <a:xfrm>
            <a:off x="4758976" y="1558512"/>
            <a:ext cx="45719" cy="813459"/>
          </a:xfrm>
          <a:prstGeom prst="rect">
            <a:avLst/>
          </a:prstGeom>
          <a:solidFill>
            <a:srgbClr val="DD1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B002F5-E1E4-EA47-BD41-ECC8961CC25F}"/>
              </a:ext>
            </a:extLst>
          </p:cNvPr>
          <p:cNvSpPr/>
          <p:nvPr/>
        </p:nvSpPr>
        <p:spPr>
          <a:xfrm>
            <a:off x="4762500" y="3022270"/>
            <a:ext cx="45719" cy="813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8A85009-FCAD-2D42-9B12-F54F30D4FA65}"/>
              </a:ext>
            </a:extLst>
          </p:cNvPr>
          <p:cNvSpPr/>
          <p:nvPr/>
        </p:nvSpPr>
        <p:spPr>
          <a:xfrm>
            <a:off x="4758976" y="4481532"/>
            <a:ext cx="45719" cy="813459"/>
          </a:xfrm>
          <a:prstGeom prst="rect">
            <a:avLst/>
          </a:prstGeom>
          <a:solidFill>
            <a:srgbClr val="EFA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19317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E8146-1C7E-2F43-902A-60438371BA36}"/>
              </a:ext>
            </a:extLst>
          </p:cNvPr>
          <p:cNvPicPr>
            <a:picLocks noChangeAspect="1"/>
          </p:cNvPicPr>
          <p:nvPr/>
        </p:nvPicPr>
        <p:blipFill>
          <a:blip r:embed="rId3"/>
          <a:stretch>
            <a:fillRect/>
          </a:stretch>
        </p:blipFill>
        <p:spPr>
          <a:xfrm>
            <a:off x="1872076" y="436270"/>
            <a:ext cx="8447848" cy="564648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CDB6607-F210-D947-801E-06D32D3C00DE}"/>
              </a:ext>
            </a:extLst>
          </p:cNvPr>
          <p:cNvSpPr txBox="1"/>
          <p:nvPr/>
        </p:nvSpPr>
        <p:spPr>
          <a:xfrm>
            <a:off x="86139" y="6334780"/>
            <a:ext cx="3108543" cy="461665"/>
          </a:xfrm>
          <a:prstGeom prst="rect">
            <a:avLst/>
          </a:prstGeom>
          <a:noFill/>
        </p:spPr>
        <p:txBody>
          <a:bodyPr wrap="none" rtlCol="0">
            <a:spAutoFit/>
          </a:bodyPr>
          <a:lstStyle/>
          <a:p>
            <a:r>
              <a:rPr lang="en-GB" sz="2400">
                <a:solidFill>
                  <a:schemeClr val="tx1">
                    <a:lumMod val="50000"/>
                    <a:lumOff val="50000"/>
                  </a:schemeClr>
                </a:solidFill>
                <a:latin typeface="Avenir Light" panose="020B0402020203020204" pitchFamily="34" charset="77"/>
              </a:rPr>
              <a:t>easy</a:t>
            </a:r>
            <a:r>
              <a:rPr lang="en-GB" sz="2000">
                <a:solidFill>
                  <a:schemeClr val="tx1">
                    <a:lumMod val="50000"/>
                    <a:lumOff val="50000"/>
                  </a:schemeClr>
                </a:solidFill>
                <a:latin typeface="Avenir Light" panose="020B0402020203020204" pitchFamily="34" charset="77"/>
              </a:rPr>
              <a:t>@</a:t>
            </a:r>
            <a:r>
              <a:rPr lang="en-GB" sz="2400">
                <a:solidFill>
                  <a:schemeClr val="tx1">
                    <a:lumMod val="50000"/>
                    <a:lumOff val="50000"/>
                  </a:schemeClr>
                </a:solidFill>
                <a:latin typeface="Avenir Light" panose="020B0402020203020204" pitchFamily="34" charset="77"/>
              </a:rPr>
              <a:t>wealthvox.com</a:t>
            </a:r>
          </a:p>
        </p:txBody>
      </p:sp>
    </p:spTree>
    <p:extLst>
      <p:ext uri="{BB962C8B-B14F-4D97-AF65-F5344CB8AC3E}">
        <p14:creationId xmlns:p14="http://schemas.microsoft.com/office/powerpoint/2010/main" val="120993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a:extLst>
              <a:ext uri="{FF2B5EF4-FFF2-40B4-BE49-F238E27FC236}">
                <a16:creationId xmlns:a16="http://schemas.microsoft.com/office/drawing/2014/main" id="{A43F703A-E4E7-1244-AF50-4F47AD797F1D}"/>
              </a:ext>
            </a:extLst>
          </p:cNvPr>
          <p:cNvCxnSpPr>
            <a:cxnSpLocks/>
          </p:cNvCxnSpPr>
          <p:nvPr/>
        </p:nvCxnSpPr>
        <p:spPr>
          <a:xfrm>
            <a:off x="4316098" y="566860"/>
            <a:ext cx="337521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FEEEED1-A67F-7B4D-B573-1C8C8F9E4DA0}"/>
              </a:ext>
            </a:extLst>
          </p:cNvPr>
          <p:cNvGrpSpPr/>
          <p:nvPr/>
        </p:nvGrpSpPr>
        <p:grpSpPr>
          <a:xfrm>
            <a:off x="492858" y="773769"/>
            <a:ext cx="11291146" cy="5895963"/>
            <a:chOff x="492858" y="773769"/>
            <a:chExt cx="11291146" cy="5895963"/>
          </a:xfrm>
        </p:grpSpPr>
        <p:sp>
          <p:nvSpPr>
            <p:cNvPr id="9" name="TextBox 8">
              <a:extLst>
                <a:ext uri="{FF2B5EF4-FFF2-40B4-BE49-F238E27FC236}">
                  <a16:creationId xmlns:a16="http://schemas.microsoft.com/office/drawing/2014/main" id="{61E8333C-28AA-F44C-9287-DF6C682DED39}"/>
                </a:ext>
              </a:extLst>
            </p:cNvPr>
            <p:cNvSpPr txBox="1"/>
            <p:nvPr/>
          </p:nvSpPr>
          <p:spPr>
            <a:xfrm>
              <a:off x="6227788" y="2623662"/>
              <a:ext cx="5556216" cy="1692844"/>
            </a:xfrm>
            <a:prstGeom prst="rect">
              <a:avLst/>
            </a:prstGeom>
            <a:solidFill>
              <a:schemeClr val="accent4">
                <a:lumMod val="20000"/>
                <a:lumOff val="80000"/>
              </a:schemeClr>
            </a:solidFill>
            <a:ln w="76200">
              <a:solidFill>
                <a:schemeClr val="accent2">
                  <a:lumMod val="60000"/>
                  <a:lumOff val="40000"/>
                </a:schemeClr>
              </a:solidFill>
              <a:miter lim="800000"/>
            </a:ln>
          </p:spPr>
          <p:txBody>
            <a:bodyPr wrap="square" rtlCol="0">
              <a:noAutofit/>
            </a:bodyPr>
            <a:lstStyle/>
            <a:p>
              <a:pPr algn="r">
                <a:lnSpc>
                  <a:spcPct val="120000"/>
                </a:lnSpc>
              </a:pPr>
              <a:r>
                <a:rPr lang="en-US" sz="2400" b="1">
                  <a:latin typeface="Avenir"/>
                  <a:ea typeface="Helvetica Neue" panose="02000503000000020004" pitchFamily="2" charset="0"/>
                  <a:cs typeface="Helvetica Neue" panose="02000503000000020004" pitchFamily="2" charset="0"/>
                </a:rPr>
                <a:t>Equity</a:t>
              </a:r>
              <a:r>
                <a:rPr lang="en-US" sz="3200" b="1">
                  <a:solidFill>
                    <a:schemeClr val="accent4">
                      <a:lumMod val="20000"/>
                      <a:lumOff val="80000"/>
                    </a:schemeClr>
                  </a:solidFill>
                  <a:latin typeface="Avenir"/>
                  <a:ea typeface="Helvetica Neue" panose="02000503000000020004" pitchFamily="2" charset="0"/>
                  <a:cs typeface="Helvetica Neue" panose="02000503000000020004" pitchFamily="2" charset="0"/>
                </a:rPr>
                <a:t>_</a:t>
              </a:r>
              <a:r>
                <a:rPr lang="en-US" sz="3200" b="1">
                  <a:latin typeface="Avenir"/>
                  <a:ea typeface="Helvetica Neue" panose="02000503000000020004" pitchFamily="2" charset="0"/>
                  <a:cs typeface="Helvetica Neue" panose="02000503000000020004" pitchFamily="2" charset="0"/>
                </a:rPr>
                <a:t> </a:t>
              </a:r>
            </a:p>
          </p:txBody>
        </p:sp>
        <p:sp>
          <p:nvSpPr>
            <p:cNvPr id="45" name="TextBox 44">
              <a:extLst>
                <a:ext uri="{FF2B5EF4-FFF2-40B4-BE49-F238E27FC236}">
                  <a16:creationId xmlns:a16="http://schemas.microsoft.com/office/drawing/2014/main" id="{F43DB63F-71A1-0948-814E-E6EC32BDC714}"/>
                </a:ext>
              </a:extLst>
            </p:cNvPr>
            <p:cNvSpPr txBox="1"/>
            <p:nvPr/>
          </p:nvSpPr>
          <p:spPr>
            <a:xfrm>
              <a:off x="6641845" y="3135649"/>
              <a:ext cx="1544844" cy="770509"/>
            </a:xfrm>
            <a:prstGeom prst="rect">
              <a:avLst/>
            </a:prstGeom>
            <a:noFill/>
            <a:ln w="57150">
              <a:solidFill>
                <a:srgbClr val="942093"/>
              </a:solidFill>
              <a:miter lim="800000"/>
            </a:ln>
          </p:spPr>
          <p:txBody>
            <a:bodyPr wrap="square" rtlCol="0" anchor="t">
              <a:noAutofit/>
            </a:bodyPr>
            <a:lstStyle/>
            <a:p>
              <a:pPr algn="ctr">
                <a:lnSpc>
                  <a:spcPct val="120000"/>
                </a:lnSpc>
              </a:pPr>
              <a:r>
                <a:rPr lang="en-US" sz="2200" b="1">
                  <a:solidFill>
                    <a:srgbClr val="942093"/>
                  </a:solidFill>
                  <a:latin typeface="Avenir"/>
                  <a:ea typeface="Helvetica Neue" panose="02000503000000020004" pitchFamily="2" charset="0"/>
                  <a:cs typeface="Helvetica Neue" panose="02000503000000020004" pitchFamily="2" charset="0"/>
                </a:rPr>
                <a:t>Profit</a:t>
              </a:r>
            </a:p>
          </p:txBody>
        </p:sp>
        <p:sp>
          <p:nvSpPr>
            <p:cNvPr id="10" name="TextBox 9">
              <a:extLst>
                <a:ext uri="{FF2B5EF4-FFF2-40B4-BE49-F238E27FC236}">
                  <a16:creationId xmlns:a16="http://schemas.microsoft.com/office/drawing/2014/main" id="{C4339F0E-00F1-7A45-AD15-733A9D47733A}"/>
                </a:ext>
              </a:extLst>
            </p:cNvPr>
            <p:cNvSpPr txBox="1"/>
            <p:nvPr/>
          </p:nvSpPr>
          <p:spPr>
            <a:xfrm>
              <a:off x="6227788" y="773769"/>
              <a:ext cx="5556216" cy="1702674"/>
            </a:xfrm>
            <a:prstGeom prst="rect">
              <a:avLst/>
            </a:prstGeom>
            <a:solidFill>
              <a:schemeClr val="accent4">
                <a:lumMod val="20000"/>
                <a:lumOff val="80000"/>
              </a:schemeClr>
            </a:solidFill>
            <a:ln w="76200">
              <a:solidFill>
                <a:schemeClr val="accent2">
                  <a:lumMod val="60000"/>
                  <a:lumOff val="40000"/>
                </a:schemeClr>
              </a:solidFill>
              <a:miter lim="800000"/>
            </a:ln>
          </p:spPr>
          <p:txBody>
            <a:bodyPr wrap="square" rtlCol="0">
              <a:noAutofit/>
            </a:bodyPr>
            <a:lstStyle/>
            <a:p>
              <a:pPr algn="r">
                <a:lnSpc>
                  <a:spcPct val="120000"/>
                </a:lnSpc>
              </a:pPr>
              <a:r>
                <a:rPr lang="en-US" sz="2400" b="1">
                  <a:latin typeface="Avenir"/>
                  <a:ea typeface="Helvetica Neue" panose="02000503000000020004" pitchFamily="2" charset="0"/>
                  <a:cs typeface="Helvetica Neue" panose="02000503000000020004" pitchFamily="2" charset="0"/>
                </a:rPr>
                <a:t>Liabilities</a:t>
              </a:r>
              <a:r>
                <a:rPr lang="en-US" sz="3200" b="1">
                  <a:solidFill>
                    <a:schemeClr val="accent4">
                      <a:lumMod val="20000"/>
                      <a:lumOff val="80000"/>
                    </a:schemeClr>
                  </a:solidFill>
                  <a:latin typeface="Avenir"/>
                  <a:ea typeface="Helvetica Neue" panose="02000503000000020004" pitchFamily="2" charset="0"/>
                  <a:cs typeface="Helvetica Neue" panose="02000503000000020004" pitchFamily="2" charset="0"/>
                </a:rPr>
                <a:t>_</a:t>
              </a:r>
              <a:r>
                <a:rPr lang="en-US" sz="3200" b="1">
                  <a:latin typeface="Avenir"/>
                  <a:ea typeface="Helvetica Neue" panose="02000503000000020004" pitchFamily="2" charset="0"/>
                  <a:cs typeface="Helvetica Neue" panose="02000503000000020004" pitchFamily="2" charset="0"/>
                </a:rPr>
                <a:t> </a:t>
              </a:r>
            </a:p>
          </p:txBody>
        </p:sp>
        <p:grpSp>
          <p:nvGrpSpPr>
            <p:cNvPr id="4" name="Group 3">
              <a:extLst>
                <a:ext uri="{FF2B5EF4-FFF2-40B4-BE49-F238E27FC236}">
                  <a16:creationId xmlns:a16="http://schemas.microsoft.com/office/drawing/2014/main" id="{021BD936-11DF-914A-9814-58487BB1FF7E}"/>
                </a:ext>
              </a:extLst>
            </p:cNvPr>
            <p:cNvGrpSpPr/>
            <p:nvPr/>
          </p:nvGrpSpPr>
          <p:grpSpPr>
            <a:xfrm>
              <a:off x="492858" y="3906157"/>
              <a:ext cx="11291146" cy="2763575"/>
              <a:chOff x="1354633" y="4399871"/>
              <a:chExt cx="9550931" cy="2121953"/>
            </a:xfrm>
          </p:grpSpPr>
          <p:sp>
            <p:nvSpPr>
              <p:cNvPr id="44" name="TextBox 43">
                <a:extLst>
                  <a:ext uri="{FF2B5EF4-FFF2-40B4-BE49-F238E27FC236}">
                    <a16:creationId xmlns:a16="http://schemas.microsoft.com/office/drawing/2014/main" id="{BAAAFA65-E071-7B4C-BF50-653A0B9C6101}"/>
                  </a:ext>
                </a:extLst>
              </p:cNvPr>
              <p:cNvSpPr txBox="1"/>
              <p:nvPr/>
            </p:nvSpPr>
            <p:spPr>
              <a:xfrm>
                <a:off x="1354633" y="4813260"/>
                <a:ext cx="9550931" cy="1708564"/>
              </a:xfrm>
              <a:prstGeom prst="rect">
                <a:avLst/>
              </a:prstGeom>
              <a:solidFill>
                <a:srgbClr val="FCECFB"/>
              </a:solidFill>
              <a:ln w="76200">
                <a:solidFill>
                  <a:srgbClr val="942093"/>
                </a:solidFill>
                <a:miter lim="800000"/>
              </a:ln>
            </p:spPr>
            <p:txBody>
              <a:bodyPr wrap="square" rtlCol="0">
                <a:noAutofit/>
              </a:bodyPr>
              <a:lstStyle/>
              <a:p>
                <a:pPr algn="r">
                  <a:lnSpc>
                    <a:spcPct val="120000"/>
                  </a:lnSpc>
                </a:pPr>
                <a:r>
                  <a:rPr lang="en-US" sz="2800" b="1">
                    <a:latin typeface="Avenir"/>
                    <a:ea typeface="Helvetica Neue" panose="02000503000000020004" pitchFamily="2" charset="0"/>
                    <a:cs typeface="Helvetica Neue" panose="02000503000000020004" pitchFamily="2" charset="0"/>
                  </a:rPr>
                  <a:t> </a:t>
                </a:r>
              </a:p>
            </p:txBody>
          </p:sp>
          <p:sp>
            <p:nvSpPr>
              <p:cNvPr id="41" name="TextBox 40">
                <a:extLst>
                  <a:ext uri="{FF2B5EF4-FFF2-40B4-BE49-F238E27FC236}">
                    <a16:creationId xmlns:a16="http://schemas.microsoft.com/office/drawing/2014/main" id="{BD5DA1B8-72F0-E745-B02D-3DCC1C44936E}"/>
                  </a:ext>
                </a:extLst>
              </p:cNvPr>
              <p:cNvSpPr txBox="1"/>
              <p:nvPr/>
            </p:nvSpPr>
            <p:spPr>
              <a:xfrm>
                <a:off x="6199863" y="4921166"/>
                <a:ext cx="4576976" cy="1495361"/>
              </a:xfrm>
              <a:prstGeom prst="rect">
                <a:avLst/>
              </a:prstGeom>
              <a:solidFill>
                <a:schemeClr val="accent4">
                  <a:lumMod val="20000"/>
                  <a:lumOff val="80000"/>
                </a:schemeClr>
              </a:solidFill>
              <a:ln w="76200">
                <a:solidFill>
                  <a:schemeClr val="accent2">
                    <a:lumMod val="60000"/>
                    <a:lumOff val="40000"/>
                  </a:schemeClr>
                </a:solidFill>
                <a:miter lim="800000"/>
              </a:ln>
            </p:spPr>
            <p:txBody>
              <a:bodyPr wrap="square" rtlCol="0">
                <a:noAutofit/>
              </a:bodyPr>
              <a:lstStyle/>
              <a:p>
                <a:pPr algn="r">
                  <a:lnSpc>
                    <a:spcPct val="120000"/>
                  </a:lnSpc>
                </a:pPr>
                <a:r>
                  <a:rPr lang="en-US" sz="2400" b="1">
                    <a:latin typeface="Avenir"/>
                    <a:ea typeface="Helvetica Neue" panose="02000503000000020004" pitchFamily="2" charset="0"/>
                    <a:cs typeface="Helvetica Neue" panose="02000503000000020004" pitchFamily="2" charset="0"/>
                  </a:rPr>
                  <a:t>Income</a:t>
                </a:r>
                <a:r>
                  <a:rPr lang="en-US" sz="3200" b="1">
                    <a:solidFill>
                      <a:schemeClr val="accent4">
                        <a:lumMod val="20000"/>
                        <a:lumOff val="80000"/>
                      </a:schemeClr>
                    </a:solidFill>
                    <a:latin typeface="Avenir"/>
                    <a:ea typeface="Helvetica Neue" panose="02000503000000020004" pitchFamily="2" charset="0"/>
                    <a:cs typeface="Helvetica Neue" panose="02000503000000020004" pitchFamily="2" charset="0"/>
                  </a:rPr>
                  <a:t>_</a:t>
                </a:r>
                <a:r>
                  <a:rPr lang="en-US" sz="3200" b="1">
                    <a:latin typeface="Avenir"/>
                    <a:ea typeface="Helvetica Neue" panose="02000503000000020004" pitchFamily="2" charset="0"/>
                    <a:cs typeface="Helvetica Neue" panose="02000503000000020004" pitchFamily="2" charset="0"/>
                  </a:rPr>
                  <a:t> </a:t>
                </a:r>
              </a:p>
            </p:txBody>
          </p:sp>
          <p:sp>
            <p:nvSpPr>
              <p:cNvPr id="43" name="TextBox 42">
                <a:extLst>
                  <a:ext uri="{FF2B5EF4-FFF2-40B4-BE49-F238E27FC236}">
                    <a16:creationId xmlns:a16="http://schemas.microsoft.com/office/drawing/2014/main" id="{D0447C74-849A-FA45-94A5-42A20A0B2C0E}"/>
                  </a:ext>
                </a:extLst>
              </p:cNvPr>
              <p:cNvSpPr txBox="1"/>
              <p:nvPr/>
            </p:nvSpPr>
            <p:spPr>
              <a:xfrm>
                <a:off x="1481256" y="4921166"/>
                <a:ext cx="4552539" cy="1495361"/>
              </a:xfrm>
              <a:prstGeom prst="rect">
                <a:avLst/>
              </a:prstGeom>
              <a:solidFill>
                <a:schemeClr val="accent6">
                  <a:lumMod val="20000"/>
                  <a:lumOff val="80000"/>
                </a:schemeClr>
              </a:solidFill>
              <a:ln w="76200">
                <a:solidFill>
                  <a:schemeClr val="accent6">
                    <a:lumMod val="60000"/>
                    <a:lumOff val="40000"/>
                  </a:schemeClr>
                </a:solidFill>
                <a:miter lim="800000"/>
              </a:ln>
            </p:spPr>
            <p:txBody>
              <a:bodyPr wrap="square" rtlCol="0">
                <a:noAutofit/>
              </a:bodyPr>
              <a:lstStyle/>
              <a:p>
                <a:pPr>
                  <a:lnSpc>
                    <a:spcPct val="120000"/>
                  </a:lnSpc>
                </a:pPr>
                <a:r>
                  <a:rPr lang="en-US" sz="3200" b="1">
                    <a:solidFill>
                      <a:schemeClr val="accent6">
                        <a:lumMod val="20000"/>
                        <a:lumOff val="80000"/>
                      </a:schemeClr>
                    </a:solidFill>
                    <a:latin typeface="Avenir"/>
                    <a:ea typeface="Helvetica Neue" panose="02000503000000020004" pitchFamily="2" charset="0"/>
                    <a:cs typeface="Helvetica Neue" panose="02000503000000020004" pitchFamily="2" charset="0"/>
                  </a:rPr>
                  <a:t>_</a:t>
                </a:r>
                <a:r>
                  <a:rPr lang="en-US" sz="2400" b="1">
                    <a:latin typeface="Avenir"/>
                    <a:ea typeface="Helvetica Neue" panose="02000503000000020004" pitchFamily="2" charset="0"/>
                    <a:cs typeface="Helvetica Neue" panose="02000503000000020004" pitchFamily="2" charset="0"/>
                  </a:rPr>
                  <a:t>Expenses</a:t>
                </a:r>
                <a:endParaRPr lang="en-US" sz="3200" b="1">
                  <a:latin typeface="Avenir"/>
                  <a:ea typeface="Helvetica Neue" panose="02000503000000020004" pitchFamily="2" charset="0"/>
                  <a:cs typeface="Helvetica Neue" panose="02000503000000020004" pitchFamily="2" charset="0"/>
                </a:endParaRPr>
              </a:p>
            </p:txBody>
          </p:sp>
          <p:cxnSp>
            <p:nvCxnSpPr>
              <p:cNvPr id="46" name="Straight Connector 45">
                <a:extLst>
                  <a:ext uri="{FF2B5EF4-FFF2-40B4-BE49-F238E27FC236}">
                    <a16:creationId xmlns:a16="http://schemas.microsoft.com/office/drawing/2014/main" id="{166116F0-EFD1-1D42-93A4-25C271A8EFAA}"/>
                  </a:ext>
                </a:extLst>
              </p:cNvPr>
              <p:cNvCxnSpPr>
                <a:cxnSpLocks/>
                <a:stCxn id="45" idx="2"/>
              </p:cNvCxnSpPr>
              <p:nvPr/>
            </p:nvCxnSpPr>
            <p:spPr>
              <a:xfrm>
                <a:off x="7209303" y="4399871"/>
                <a:ext cx="0" cy="434694"/>
              </a:xfrm>
              <a:prstGeom prst="line">
                <a:avLst/>
              </a:prstGeom>
              <a:ln w="76200">
                <a:solidFill>
                  <a:srgbClr val="942093"/>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D9704C7-709F-544C-A89E-7C8DCE0BCA2C}"/>
                </a:ext>
              </a:extLst>
            </p:cNvPr>
            <p:cNvSpPr txBox="1"/>
            <p:nvPr/>
          </p:nvSpPr>
          <p:spPr>
            <a:xfrm>
              <a:off x="492858" y="773769"/>
              <a:ext cx="5544457" cy="3542737"/>
            </a:xfrm>
            <a:prstGeom prst="rect">
              <a:avLst/>
            </a:prstGeom>
            <a:solidFill>
              <a:schemeClr val="accent6">
                <a:lumMod val="20000"/>
                <a:lumOff val="80000"/>
              </a:schemeClr>
            </a:solidFill>
            <a:ln w="76200">
              <a:solidFill>
                <a:schemeClr val="accent6">
                  <a:lumMod val="60000"/>
                  <a:lumOff val="40000"/>
                </a:schemeClr>
              </a:solidFill>
              <a:miter lim="800000"/>
            </a:ln>
          </p:spPr>
          <p:txBody>
            <a:bodyPr wrap="square" rtlCol="0">
              <a:noAutofit/>
            </a:bodyPr>
            <a:lstStyle/>
            <a:p>
              <a:pPr>
                <a:lnSpc>
                  <a:spcPct val="120000"/>
                </a:lnSpc>
              </a:pPr>
              <a:r>
                <a:rPr lang="en-US" sz="3200" b="1">
                  <a:solidFill>
                    <a:schemeClr val="accent6">
                      <a:lumMod val="20000"/>
                      <a:lumOff val="80000"/>
                    </a:schemeClr>
                  </a:solidFill>
                  <a:latin typeface="Avenir"/>
                  <a:ea typeface="Helvetica Neue" panose="02000503000000020004" pitchFamily="2" charset="0"/>
                  <a:cs typeface="Helvetica Neue" panose="02000503000000020004" pitchFamily="2" charset="0"/>
                </a:rPr>
                <a:t>_</a:t>
              </a:r>
              <a:r>
                <a:rPr lang="en-US" sz="2400" b="1">
                  <a:latin typeface="Avenir"/>
                  <a:ea typeface="Helvetica Neue" panose="02000503000000020004" pitchFamily="2" charset="0"/>
                  <a:cs typeface="Helvetica Neue" panose="02000503000000020004" pitchFamily="2" charset="0"/>
                </a:rPr>
                <a:t>Assets</a:t>
              </a:r>
              <a:endParaRPr lang="en-US" sz="3200" b="1">
                <a:latin typeface="Avenir"/>
                <a:ea typeface="Helvetica Neue" panose="02000503000000020004" pitchFamily="2" charset="0"/>
                <a:cs typeface="Helvetica Neue" panose="02000503000000020004" pitchFamily="2" charset="0"/>
              </a:endParaRPr>
            </a:p>
          </p:txBody>
        </p:sp>
      </p:grpSp>
      <p:sp>
        <p:nvSpPr>
          <p:cNvPr id="397" name="TextBox 396">
            <a:extLst>
              <a:ext uri="{FF2B5EF4-FFF2-40B4-BE49-F238E27FC236}">
                <a16:creationId xmlns:a16="http://schemas.microsoft.com/office/drawing/2014/main" id="{1FE8D7A1-DD8E-454B-AE1F-1E7879C864EB}"/>
              </a:ext>
            </a:extLst>
          </p:cNvPr>
          <p:cNvSpPr txBox="1"/>
          <p:nvPr/>
        </p:nvSpPr>
        <p:spPr>
          <a:xfrm>
            <a:off x="9585774" y="373659"/>
            <a:ext cx="2198230" cy="400110"/>
          </a:xfrm>
          <a:prstGeom prst="rect">
            <a:avLst/>
          </a:prstGeom>
          <a:noFill/>
        </p:spPr>
        <p:txBody>
          <a:bodyPr wrap="none" rtlCol="0">
            <a:spAutoFit/>
          </a:bodyPr>
          <a:lstStyle/>
          <a:p>
            <a:pPr algn="r"/>
            <a:r>
              <a:rPr lang="en-US" sz="2000" b="1">
                <a:solidFill>
                  <a:schemeClr val="accent2"/>
                </a:solidFill>
                <a:latin typeface="Avenir Black" panose="02000503020000020003" pitchFamily="2" charset="0"/>
              </a:rPr>
              <a:t>Sources of funds</a:t>
            </a:r>
          </a:p>
        </p:txBody>
      </p:sp>
      <p:sp>
        <p:nvSpPr>
          <p:cNvPr id="398" name="TextBox 397">
            <a:extLst>
              <a:ext uri="{FF2B5EF4-FFF2-40B4-BE49-F238E27FC236}">
                <a16:creationId xmlns:a16="http://schemas.microsoft.com/office/drawing/2014/main" id="{BA236A56-DF2E-F243-8A1A-3BBEAA73DB64}"/>
              </a:ext>
            </a:extLst>
          </p:cNvPr>
          <p:cNvSpPr txBox="1"/>
          <p:nvPr/>
        </p:nvSpPr>
        <p:spPr>
          <a:xfrm>
            <a:off x="492858" y="373659"/>
            <a:ext cx="1832553" cy="400110"/>
          </a:xfrm>
          <a:prstGeom prst="rect">
            <a:avLst/>
          </a:prstGeom>
          <a:noFill/>
        </p:spPr>
        <p:txBody>
          <a:bodyPr wrap="none" rtlCol="0">
            <a:spAutoFit/>
          </a:bodyPr>
          <a:lstStyle/>
          <a:p>
            <a:r>
              <a:rPr lang="en-US" sz="2000" b="1">
                <a:solidFill>
                  <a:schemeClr val="accent6"/>
                </a:solidFill>
                <a:latin typeface="Avenir Black" panose="02000503020000020003" pitchFamily="2" charset="0"/>
              </a:rPr>
              <a:t>Uses of funds</a:t>
            </a:r>
          </a:p>
        </p:txBody>
      </p:sp>
    </p:spTree>
    <p:extLst>
      <p:ext uri="{BB962C8B-B14F-4D97-AF65-F5344CB8AC3E}">
        <p14:creationId xmlns:p14="http://schemas.microsoft.com/office/powerpoint/2010/main" val="82070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29ED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3FBADA-DFAA-1E4E-9E28-46474D508824}"/>
              </a:ext>
            </a:extLst>
          </p:cNvPr>
          <p:cNvGrpSpPr/>
          <p:nvPr/>
        </p:nvGrpSpPr>
        <p:grpSpPr>
          <a:xfrm>
            <a:off x="3433500" y="0"/>
            <a:ext cx="8758499" cy="6858000"/>
            <a:chOff x="5338438" y="1252889"/>
            <a:chExt cx="6398592" cy="5609552"/>
          </a:xfrm>
        </p:grpSpPr>
        <p:pic>
          <p:nvPicPr>
            <p:cNvPr id="6" name="Picture 4">
              <a:extLst>
                <a:ext uri="{FF2B5EF4-FFF2-40B4-BE49-F238E27FC236}">
                  <a16:creationId xmlns:a16="http://schemas.microsoft.com/office/drawing/2014/main" id="{5D6DEC4E-2B6A-4A44-B3FF-AC0DE8AB551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bwMode="auto">
            <a:xfrm flipH="1">
              <a:off x="5338438" y="1252889"/>
              <a:ext cx="6398592" cy="560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5001504-4FD6-1D4F-A657-61E5D160BA3F}"/>
                </a:ext>
              </a:extLst>
            </p:cNvPr>
            <p:cNvPicPr>
              <a:picLocks noChangeAspect="1" noChangeArrowheads="1"/>
            </p:cNvPicPr>
            <p:nvPr/>
          </p:nvPicPr>
          <p:blipFill>
            <a:blip r:embed="rId5" cstate="screen">
              <a:alphaModFix amt="85000"/>
              <a:extLst>
                <a:ext uri="{BEBA8EAE-BF5A-486C-A8C5-ECC9F3942E4B}">
                  <a14:imgProps xmlns:a14="http://schemas.microsoft.com/office/drawing/2010/main">
                    <a14:imgLayer r:embed="rId6">
                      <a14:imgEffect>
                        <a14:backgroundRemoval t="4192" b="92216" l="5422" r="91566">
                          <a14:foregroundMark x1="34337" y1="11377" x2="34337" y2="11377"/>
                          <a14:foregroundMark x1="38554" y1="92814" x2="38554" y2="92814"/>
                          <a14:foregroundMark x1="38554" y1="4192" x2="38554" y2="4192"/>
                          <a14:foregroundMark x1="6024" y1="14371" x2="6024" y2="14371"/>
                          <a14:foregroundMark x1="87952" y1="28144" x2="87952" y2="28144"/>
                          <a14:foregroundMark x1="91566" y1="28743" x2="91566" y2="28743"/>
                        </a14:backgroundRemoval>
                      </a14:imgEffect>
                      <a14:imgEffect>
                        <a14:artisticMarker/>
                      </a14:imgEffect>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8908666" y="3354636"/>
              <a:ext cx="738160" cy="83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709A9F1-DA50-6A49-A2DB-F4AAAF97451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11200"/>
                      </a14:imgEffect>
                      <a14:imgEffect>
                        <a14:saturation sat="200000"/>
                      </a14:imgEffect>
                    </a14:imgLayer>
                  </a14:imgProps>
                </a:ext>
                <a:ext uri="{28A0092B-C50C-407E-A947-70E740481C1C}">
                  <a14:useLocalDpi xmlns:a14="http://schemas.microsoft.com/office/drawing/2010/main"/>
                </a:ext>
              </a:extLst>
            </a:blip>
            <a:srcRect/>
            <a:stretch/>
          </p:blipFill>
          <p:spPr>
            <a:xfrm>
              <a:off x="9056703" y="4124213"/>
              <a:ext cx="442087" cy="164423"/>
            </a:xfrm>
            <a:prstGeom prst="rect">
              <a:avLst/>
            </a:prstGeom>
          </p:spPr>
        </p:pic>
      </p:grpSp>
      <p:sp>
        <p:nvSpPr>
          <p:cNvPr id="4" name="TextBox 3">
            <a:extLst>
              <a:ext uri="{FF2B5EF4-FFF2-40B4-BE49-F238E27FC236}">
                <a16:creationId xmlns:a16="http://schemas.microsoft.com/office/drawing/2014/main" id="{8354717A-4F4F-0543-92D8-131B8906F2B3}"/>
              </a:ext>
            </a:extLst>
          </p:cNvPr>
          <p:cNvSpPr txBox="1"/>
          <p:nvPr/>
        </p:nvSpPr>
        <p:spPr>
          <a:xfrm>
            <a:off x="3396141" y="-2"/>
            <a:ext cx="3350443" cy="6858001"/>
          </a:xfrm>
          <a:prstGeom prst="rect">
            <a:avLst/>
          </a:prstGeom>
          <a:gradFill flip="none" rotWithShape="1">
            <a:gsLst>
              <a:gs pos="6000">
                <a:srgbClr val="739DD0"/>
              </a:gs>
              <a:gs pos="39000">
                <a:srgbClr val="739DD0">
                  <a:alpha val="67000"/>
                </a:srgbClr>
              </a:gs>
              <a:gs pos="100000">
                <a:srgbClr val="739DD0">
                  <a:alpha val="0"/>
                </a:srgbClr>
              </a:gs>
              <a:gs pos="64000">
                <a:srgbClr val="739DD0">
                  <a:alpha val="50000"/>
                </a:srgbClr>
              </a:gs>
            </a:gsLst>
            <a:lin ang="0" scaled="1"/>
            <a:tileRect/>
          </a:gradFill>
        </p:spPr>
        <p:txBody>
          <a:bodyPr wrap="square" rtlCol="0">
            <a:spAutoFit/>
          </a:bodyPr>
          <a:lstStyle/>
          <a:p>
            <a:endParaRPr lang="en-GB"/>
          </a:p>
        </p:txBody>
      </p:sp>
      <p:sp>
        <p:nvSpPr>
          <p:cNvPr id="5" name="TextBox 4">
            <a:extLst>
              <a:ext uri="{FF2B5EF4-FFF2-40B4-BE49-F238E27FC236}">
                <a16:creationId xmlns:a16="http://schemas.microsoft.com/office/drawing/2014/main" id="{59424D96-81B1-B444-AF74-673B10A994A3}"/>
              </a:ext>
            </a:extLst>
          </p:cNvPr>
          <p:cNvSpPr txBox="1"/>
          <p:nvPr/>
        </p:nvSpPr>
        <p:spPr>
          <a:xfrm>
            <a:off x="0" y="-2"/>
            <a:ext cx="12192000" cy="1080000"/>
          </a:xfrm>
          <a:prstGeom prst="rect">
            <a:avLst/>
          </a:prstGeom>
          <a:solidFill>
            <a:srgbClr val="521B93"/>
          </a:solidFill>
        </p:spPr>
        <p:txBody>
          <a:bodyPr wrap="square" rtlCol="0" anchor="ctr" anchorCtr="0">
            <a:noAutofit/>
          </a:bodyPr>
          <a:lstStyle/>
          <a:p>
            <a:pPr marL="363538">
              <a:lnSpc>
                <a:spcPct val="120000"/>
              </a:lnSpc>
            </a:pPr>
            <a:r>
              <a:rPr lang="en-US" sz="4000" b="1">
                <a:solidFill>
                  <a:schemeClr val="accent4"/>
                </a:solidFill>
                <a:latin typeface="Avenir"/>
                <a:cs typeface="Arial" panose="020B0604020202020204" pitchFamily="34" charset="0"/>
              </a:rPr>
              <a:t>Where to start…</a:t>
            </a:r>
          </a:p>
        </p:txBody>
      </p:sp>
    </p:spTree>
    <p:extLst>
      <p:ext uri="{BB962C8B-B14F-4D97-AF65-F5344CB8AC3E}">
        <p14:creationId xmlns:p14="http://schemas.microsoft.com/office/powerpoint/2010/main" val="339278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8FE5E4-C59E-6941-A081-1466D545897C}"/>
              </a:ext>
            </a:extLst>
          </p:cNvPr>
          <p:cNvPicPr>
            <a:picLocks noChangeAspect="1"/>
          </p:cNvPicPr>
          <p:nvPr/>
        </p:nvPicPr>
        <p:blipFill rotWithShape="1">
          <a:blip r:embed="rId3"/>
          <a:srcRect l="3232" t="28676" r="3514" b="11059"/>
          <a:stretch/>
        </p:blipFill>
        <p:spPr>
          <a:xfrm>
            <a:off x="3672348" y="1725561"/>
            <a:ext cx="5088194" cy="4653325"/>
          </a:xfrm>
          <a:prstGeom prst="rect">
            <a:avLst/>
          </a:prstGeom>
        </p:spPr>
      </p:pic>
      <p:sp>
        <p:nvSpPr>
          <p:cNvPr id="4" name="Rectangle 3">
            <a:extLst>
              <a:ext uri="{FF2B5EF4-FFF2-40B4-BE49-F238E27FC236}">
                <a16:creationId xmlns:a16="http://schemas.microsoft.com/office/drawing/2014/main" id="{A981C37B-D731-0247-9824-0A2CDFC152E3}"/>
              </a:ext>
            </a:extLst>
          </p:cNvPr>
          <p:cNvSpPr/>
          <p:nvPr/>
        </p:nvSpPr>
        <p:spPr>
          <a:xfrm>
            <a:off x="7521677" y="4066971"/>
            <a:ext cx="1356852" cy="103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7F5D8C9-BD7D-B24C-AF54-0F258CCDF6CF}"/>
              </a:ext>
            </a:extLst>
          </p:cNvPr>
          <p:cNvSpPr/>
          <p:nvPr/>
        </p:nvSpPr>
        <p:spPr>
          <a:xfrm>
            <a:off x="3672348" y="4066971"/>
            <a:ext cx="1356852" cy="1032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325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0B6533-ADA5-2E41-9E19-B6C6BA7CDBCC}"/>
              </a:ext>
            </a:extLst>
          </p:cNvPr>
          <p:cNvSpPr txBox="1"/>
          <p:nvPr/>
        </p:nvSpPr>
        <p:spPr>
          <a:xfrm>
            <a:off x="0" y="2923916"/>
            <a:ext cx="12192000" cy="769441"/>
          </a:xfrm>
          <a:prstGeom prst="rect">
            <a:avLst/>
          </a:prstGeom>
          <a:noFill/>
        </p:spPr>
        <p:txBody>
          <a:bodyPr wrap="square" rtlCol="0">
            <a:spAutoFit/>
          </a:bodyPr>
          <a:lstStyle/>
          <a:p>
            <a:pPr algn="ctr"/>
            <a:r>
              <a:rPr lang="en-GB" sz="4400">
                <a:latin typeface="Avenir Book" panose="02000503020000020003" pitchFamily="2" charset="0"/>
                <a:cs typeface="Arial" panose="020B0604020202020204" pitchFamily="34" charset="0"/>
              </a:rPr>
              <a:t>The funding butterfly</a:t>
            </a:r>
          </a:p>
        </p:txBody>
      </p:sp>
    </p:spTree>
    <p:extLst>
      <p:ext uri="{BB962C8B-B14F-4D97-AF65-F5344CB8AC3E}">
        <p14:creationId xmlns:p14="http://schemas.microsoft.com/office/powerpoint/2010/main" val="2178682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1630</Words>
  <Application>Microsoft Macintosh PowerPoint</Application>
  <PresentationFormat>Widescreen</PresentationFormat>
  <Paragraphs>208</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Avenir</vt:lpstr>
      <vt:lpstr>Avenir Black</vt:lpstr>
      <vt:lpstr>Avenir Book</vt:lpstr>
      <vt:lpstr>Avenir Light</vt:lpstr>
      <vt:lpstr>Calibri</vt:lpstr>
      <vt:lpstr>Calibri Light</vt:lpstr>
      <vt:lpstr>Helvetica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Toby York</dc:creator>
  <cp:lastModifiedBy>Toby York</cp:lastModifiedBy>
  <cp:revision>1</cp:revision>
  <cp:lastPrinted>2021-03-18T14:12:17Z</cp:lastPrinted>
  <dcterms:created xsi:type="dcterms:W3CDTF">2020-09-02T14:43:27Z</dcterms:created>
  <dcterms:modified xsi:type="dcterms:W3CDTF">2021-03-19T16:11:24Z</dcterms:modified>
</cp:coreProperties>
</file>