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026" r:id="rId2"/>
    <p:sldId id="2025" r:id="rId3"/>
    <p:sldId id="202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D5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80"/>
    <p:restoredTop sz="63943"/>
  </p:normalViewPr>
  <p:slideViewPr>
    <p:cSldViewPr snapToGrid="0" snapToObjects="1">
      <p:cViewPr varScale="1">
        <p:scale>
          <a:sx n="121" d="100"/>
          <a:sy n="121" d="100"/>
        </p:scale>
        <p:origin x="1992" y="176"/>
      </p:cViewPr>
      <p:guideLst/>
    </p:cSldViewPr>
  </p:slideViewPr>
  <p:outlineViewPr>
    <p:cViewPr>
      <p:scale>
        <a:sx n="65" d="100"/>
        <a:sy n="65" d="100"/>
      </p:scale>
      <p:origin x="0" y="0"/>
    </p:cViewPr>
    <p:sldLst>
      <p:sld r:id="rId1" collapse="1"/>
      <p:sld r:id="rId2" collapse="1"/>
    </p:sldLst>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51" d="100"/>
          <a:sy n="151" d="100"/>
        </p:scale>
        <p:origin x="371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708A69-C304-4A43-A625-5B504D1BD4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latin typeface="Avenir Book" panose="02000503020000020003" pitchFamily="2" charset="0"/>
            </a:endParaRPr>
          </a:p>
        </p:txBody>
      </p:sp>
      <p:sp>
        <p:nvSpPr>
          <p:cNvPr id="3" name="Date Placeholder 2">
            <a:extLst>
              <a:ext uri="{FF2B5EF4-FFF2-40B4-BE49-F238E27FC236}">
                <a16:creationId xmlns:a16="http://schemas.microsoft.com/office/drawing/2014/main" id="{B26282CC-A812-514E-B525-7E45C424277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7CDC55-AC38-F244-B989-6E419BC0381D}" type="datetimeFigureOut">
              <a:rPr lang="en-GB" smtClean="0">
                <a:latin typeface="Avenir Book" panose="02000503020000020003" pitchFamily="2" charset="0"/>
              </a:rPr>
              <a:t>19/02/2021</a:t>
            </a:fld>
            <a:endParaRPr lang="en-GB">
              <a:latin typeface="Avenir Book" panose="02000503020000020003" pitchFamily="2" charset="0"/>
            </a:endParaRPr>
          </a:p>
        </p:txBody>
      </p:sp>
      <p:sp>
        <p:nvSpPr>
          <p:cNvPr id="4" name="Footer Placeholder 3">
            <a:extLst>
              <a:ext uri="{FF2B5EF4-FFF2-40B4-BE49-F238E27FC236}">
                <a16:creationId xmlns:a16="http://schemas.microsoft.com/office/drawing/2014/main" id="{2C34F0B7-680E-8D4E-9DBE-0E0E999253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latin typeface="Avenir Book" panose="02000503020000020003" pitchFamily="2" charset="0"/>
            </a:endParaRPr>
          </a:p>
        </p:txBody>
      </p:sp>
      <p:sp>
        <p:nvSpPr>
          <p:cNvPr id="5" name="Slide Number Placeholder 4">
            <a:extLst>
              <a:ext uri="{FF2B5EF4-FFF2-40B4-BE49-F238E27FC236}">
                <a16:creationId xmlns:a16="http://schemas.microsoft.com/office/drawing/2014/main" id="{B18644E7-024E-144A-8E2D-D9884777B9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48FFCB-8070-8C46-A59D-8D4C40D8446A}" type="slidenum">
              <a:rPr lang="en-GB" smtClean="0">
                <a:latin typeface="Avenir Book" panose="02000503020000020003" pitchFamily="2" charset="0"/>
              </a:rPr>
              <a:t>‹#›</a:t>
            </a:fld>
            <a:endParaRPr lang="en-GB">
              <a:latin typeface="Avenir Book" panose="02000503020000020003" pitchFamily="2" charset="0"/>
            </a:endParaRPr>
          </a:p>
        </p:txBody>
      </p:sp>
    </p:spTree>
    <p:extLst>
      <p:ext uri="{BB962C8B-B14F-4D97-AF65-F5344CB8AC3E}">
        <p14:creationId xmlns:p14="http://schemas.microsoft.com/office/powerpoint/2010/main" val="2242115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952924" y="448572"/>
            <a:ext cx="2944000" cy="1656000"/>
          </a:xfrm>
          <a:prstGeom prst="rect">
            <a:avLst/>
          </a:prstGeom>
          <a:noFill/>
          <a:ln w="12700">
            <a:solidFill>
              <a:schemeClr val="bg1">
                <a:lumMod val="85000"/>
              </a:schemeClr>
            </a:solidFill>
          </a:ln>
          <a:effectLst>
            <a:outerShdw blurRad="50800" dist="38100" dir="2700000" algn="tl" rotWithShape="0">
              <a:prstClr val="black">
                <a:alpha val="40000"/>
              </a:prstClr>
            </a:outerShdw>
          </a:effectLst>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454924" y="2406769"/>
            <a:ext cx="5940000" cy="50400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453123" y="7593689"/>
            <a:ext cx="5940000" cy="1440000"/>
          </a:xfrm>
          <a:prstGeom prst="rect">
            <a:avLst/>
          </a:prstGeom>
        </p:spPr>
        <p:txBody>
          <a:bodyPr vert="horz" lIns="91440" tIns="45720" rIns="91440" bIns="45720" rtlCol="0" anchor="t"/>
          <a:lstStyle>
            <a:lvl1pPr algn="l">
              <a:defRPr sz="800">
                <a:solidFill>
                  <a:schemeClr val="tx1">
                    <a:lumMod val="50000"/>
                    <a:lumOff val="50000"/>
                  </a:schemeClr>
                </a:solidFill>
                <a:latin typeface="Avenir Book" panose="02000503020000020003" pitchFamily="2" charset="0"/>
              </a:defRPr>
            </a:lvl1pPr>
          </a:lstStyle>
          <a:p>
            <a:r>
              <a:rPr lang="en-GB" sz="800" dirty="0">
                <a:solidFill>
                  <a:schemeClr val="tx1">
                    <a:lumMod val="50000"/>
                    <a:lumOff val="50000"/>
                  </a:schemeClr>
                </a:solidFill>
                <a:latin typeface="Avenir Book" panose="02000503020000020003" pitchFamily="2" charset="0"/>
              </a:rPr>
              <a:t>Train tickets by </a:t>
            </a:r>
            <a:r>
              <a:rPr lang="en-GB" sz="800" dirty="0" err="1">
                <a:solidFill>
                  <a:schemeClr val="tx1">
                    <a:lumMod val="50000"/>
                    <a:lumOff val="50000"/>
                  </a:schemeClr>
                </a:solidFill>
                <a:latin typeface="Avenir Book" panose="02000503020000020003" pitchFamily="2" charset="0"/>
              </a:rPr>
              <a:t>AccountingCafe.org</a:t>
            </a:r>
            <a:r>
              <a:rPr lang="en-GB" sz="800" dirty="0">
                <a:solidFill>
                  <a:schemeClr val="tx1">
                    <a:lumMod val="50000"/>
                    <a:lumOff val="50000"/>
                  </a:schemeClr>
                </a:solidFill>
                <a:latin typeface="Avenir Book" panose="02000503020000020003" pitchFamily="2" charset="0"/>
              </a:rPr>
              <a:t> is licensed under CC BY-NC-SA 4.0 </a:t>
            </a:r>
            <a:r>
              <a:rPr lang="en-GB" sz="800" b="1" dirty="0">
                <a:solidFill>
                  <a:schemeClr val="tx1">
                    <a:lumMod val="50000"/>
                    <a:lumOff val="50000"/>
                  </a:schemeClr>
                </a:solidFill>
                <a:latin typeface="Avenir Book" panose="02000503020000020003" pitchFamily="2" charset="0"/>
              </a:rPr>
              <a:t>Attribution-</a:t>
            </a:r>
            <a:r>
              <a:rPr lang="en-GB" sz="800" b="1" dirty="0" err="1">
                <a:solidFill>
                  <a:schemeClr val="tx1">
                    <a:lumMod val="50000"/>
                    <a:lumOff val="50000"/>
                  </a:schemeClr>
                </a:solidFill>
                <a:latin typeface="Avenir Book" panose="02000503020000020003" pitchFamily="2" charset="0"/>
              </a:rPr>
              <a:t>NonCommercial</a:t>
            </a:r>
            <a:r>
              <a:rPr lang="en-GB" sz="800" b="1" dirty="0">
                <a:solidFill>
                  <a:schemeClr val="tx1">
                    <a:lumMod val="50000"/>
                    <a:lumOff val="50000"/>
                  </a:schemeClr>
                </a:solidFill>
                <a:latin typeface="Avenir Book" panose="02000503020000020003" pitchFamily="2" charset="0"/>
              </a:rPr>
              <a:t>-</a:t>
            </a:r>
            <a:r>
              <a:rPr lang="en-GB" sz="800" b="1" dirty="0" err="1">
                <a:solidFill>
                  <a:schemeClr val="tx1">
                    <a:lumMod val="50000"/>
                    <a:lumOff val="50000"/>
                  </a:schemeClr>
                </a:solidFill>
                <a:latin typeface="Avenir Book" panose="02000503020000020003" pitchFamily="2" charset="0"/>
              </a:rPr>
              <a:t>ShareAlike</a:t>
            </a:r>
            <a:r>
              <a:rPr lang="en-GB" sz="800" b="1" dirty="0">
                <a:solidFill>
                  <a:schemeClr val="tx1">
                    <a:lumMod val="50000"/>
                    <a:lumOff val="50000"/>
                  </a:schemeClr>
                </a:solidFill>
                <a:latin typeface="Avenir Book" panose="02000503020000020003" pitchFamily="2" charset="0"/>
              </a:rPr>
              <a:t> 4.0 International </a:t>
            </a:r>
            <a:r>
              <a:rPr lang="en-GB" sz="800" dirty="0">
                <a:solidFill>
                  <a:schemeClr val="tx1">
                    <a:lumMod val="50000"/>
                    <a:lumOff val="50000"/>
                  </a:schemeClr>
                </a:solidFill>
                <a:latin typeface="Avenir Book" panose="02000503020000020003" pitchFamily="2" charset="0"/>
              </a:rPr>
              <a:t>This license requires that re-users give credit to the creator. It allows re-users to distribute, remix, adapt, and build upon the material in any medium or format, for non-commercial purposes only. If others modify or adapt the material, they must license the modified material under identical terms. To view a copy of this license, visit http://</a:t>
            </a:r>
            <a:r>
              <a:rPr lang="en-GB" sz="800" dirty="0" err="1">
                <a:solidFill>
                  <a:schemeClr val="tx1">
                    <a:lumMod val="50000"/>
                    <a:lumOff val="50000"/>
                  </a:schemeClr>
                </a:solidFill>
                <a:latin typeface="Avenir Book" panose="02000503020000020003" pitchFamily="2" charset="0"/>
              </a:rPr>
              <a:t>creativecommons.org</a:t>
            </a:r>
            <a:r>
              <a:rPr lang="en-GB" sz="800" dirty="0">
                <a:solidFill>
                  <a:schemeClr val="tx1">
                    <a:lumMod val="50000"/>
                    <a:lumOff val="50000"/>
                  </a:schemeClr>
                </a:solidFill>
                <a:latin typeface="Avenir Book" panose="02000503020000020003" pitchFamily="2" charset="0"/>
              </a:rPr>
              <a:t>/licenses/by-</a:t>
            </a:r>
            <a:r>
              <a:rPr lang="en-GB" sz="800" dirty="0" err="1">
                <a:solidFill>
                  <a:schemeClr val="tx1">
                    <a:lumMod val="50000"/>
                    <a:lumOff val="50000"/>
                  </a:schemeClr>
                </a:solidFill>
                <a:latin typeface="Avenir Book" panose="02000503020000020003" pitchFamily="2" charset="0"/>
              </a:rPr>
              <a:t>nc</a:t>
            </a:r>
            <a:r>
              <a:rPr lang="en-GB" sz="800" dirty="0">
                <a:solidFill>
                  <a:schemeClr val="tx1">
                    <a:lumMod val="50000"/>
                    <a:lumOff val="50000"/>
                  </a:schemeClr>
                </a:solidFill>
                <a:latin typeface="Avenir Book" panose="02000503020000020003" pitchFamily="2" charset="0"/>
              </a:rPr>
              <a:t>-</a:t>
            </a:r>
            <a:r>
              <a:rPr lang="en-GB" sz="800" dirty="0" err="1">
                <a:solidFill>
                  <a:schemeClr val="tx1">
                    <a:lumMod val="50000"/>
                    <a:lumOff val="50000"/>
                  </a:schemeClr>
                </a:solidFill>
                <a:latin typeface="Avenir Book" panose="02000503020000020003" pitchFamily="2" charset="0"/>
              </a:rPr>
              <a:t>sa</a:t>
            </a:r>
            <a:r>
              <a:rPr lang="en-GB" sz="800" dirty="0">
                <a:solidFill>
                  <a:schemeClr val="tx1">
                    <a:lumMod val="50000"/>
                    <a:lumOff val="50000"/>
                  </a:schemeClr>
                </a:solidFill>
                <a:latin typeface="Avenir Book" panose="02000503020000020003" pitchFamily="2" charset="0"/>
              </a:rPr>
              <a:t>/4.0/</a:t>
            </a:r>
          </a:p>
          <a:p>
            <a:r>
              <a:rPr lang="en-GB" sz="800" b="1" dirty="0">
                <a:solidFill>
                  <a:schemeClr val="tx1">
                    <a:lumMod val="50000"/>
                    <a:lumOff val="50000"/>
                  </a:schemeClr>
                </a:solidFill>
                <a:latin typeface="Avenir Book" panose="02000503020000020003" pitchFamily="2" charset="0"/>
              </a:rPr>
              <a:t>You are free to: Share</a:t>
            </a:r>
            <a:r>
              <a:rPr lang="en-GB" sz="800" dirty="0">
                <a:solidFill>
                  <a:schemeClr val="tx1">
                    <a:lumMod val="50000"/>
                    <a:lumOff val="50000"/>
                  </a:schemeClr>
                </a:solidFill>
                <a:latin typeface="Avenir Book" panose="02000503020000020003" pitchFamily="2" charset="0"/>
              </a:rPr>
              <a:t> — copy and redistribute the material in any medium or format | </a:t>
            </a:r>
            <a:r>
              <a:rPr lang="en-GB" sz="800" b="1" dirty="0">
                <a:solidFill>
                  <a:schemeClr val="tx1">
                    <a:lumMod val="50000"/>
                    <a:lumOff val="50000"/>
                  </a:schemeClr>
                </a:solidFill>
                <a:latin typeface="Avenir Book" panose="02000503020000020003" pitchFamily="2" charset="0"/>
              </a:rPr>
              <a:t>Adapt</a:t>
            </a:r>
            <a:r>
              <a:rPr lang="en-GB" sz="800" dirty="0">
                <a:solidFill>
                  <a:schemeClr val="tx1">
                    <a:lumMod val="50000"/>
                    <a:lumOff val="50000"/>
                  </a:schemeClr>
                </a:solidFill>
                <a:latin typeface="Avenir Book" panose="02000503020000020003" pitchFamily="2" charset="0"/>
              </a:rPr>
              <a:t> — remix, transform, and build upon the material for any purpose. </a:t>
            </a:r>
          </a:p>
          <a:p>
            <a:pPr>
              <a:spcBef>
                <a:spcPct val="0"/>
              </a:spcBef>
            </a:pPr>
            <a:r>
              <a:rPr lang="en-GB" sz="800" dirty="0" err="1">
                <a:solidFill>
                  <a:schemeClr val="tx1">
                    <a:lumMod val="50000"/>
                    <a:lumOff val="50000"/>
                  </a:schemeClr>
                </a:solidFill>
                <a:latin typeface="Avenir Book" panose="02000503020000020003" pitchFamily="2" charset="0"/>
              </a:rPr>
              <a:t>AccountingCafe.org</a:t>
            </a:r>
            <a:r>
              <a:rPr lang="en-GB" sz="800" dirty="0">
                <a:solidFill>
                  <a:schemeClr val="tx1">
                    <a:lumMod val="50000"/>
                    <a:lumOff val="50000"/>
                  </a:schemeClr>
                </a:solidFill>
                <a:latin typeface="Avenir Book" panose="02000503020000020003" pitchFamily="2" charset="0"/>
              </a:rPr>
              <a:t> cannot revoke these freedoms as long as you follow the license terms.</a:t>
            </a:r>
          </a:p>
          <a:p>
            <a:pPr>
              <a:spcBef>
                <a:spcPct val="0"/>
              </a:spcBef>
            </a:pPr>
            <a:endPar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Font: </a:t>
            </a:r>
            <a:r>
              <a:rPr lang="en-GB" altLang="en-US" sz="800" b="1"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Ticketing</a:t>
            </a: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 used with permission (freeware, non-commercial)</a:t>
            </a:r>
            <a:endParaRPr lang="en-GB" altLang="en-US" sz="800" b="1"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https://</a:t>
            </a:r>
            <a:r>
              <a:rPr lang="en-GB" altLang="en-US" sz="800" dirty="0" err="1">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www.fontspace.com</a:t>
            </a: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/ticketing-font-f23686</a:t>
            </a:r>
          </a:p>
        </p:txBody>
      </p:sp>
    </p:spTree>
    <p:extLst>
      <p:ext uri="{BB962C8B-B14F-4D97-AF65-F5344CB8AC3E}">
        <p14:creationId xmlns:p14="http://schemas.microsoft.com/office/powerpoint/2010/main" val="263251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venir Book" panose="02000503020000020003" pitchFamily="2" charset="0"/>
        <a:ea typeface="+mn-ea"/>
        <a:cs typeface="+mn-cs"/>
      </a:defRPr>
    </a:lvl1pPr>
    <a:lvl2pPr marL="457200" algn="l" defTabSz="914400" rtl="0" eaLnBrk="1" latinLnBrk="0" hangingPunct="1">
      <a:defRPr sz="1200" kern="1200">
        <a:solidFill>
          <a:schemeClr val="tx1"/>
        </a:solidFill>
        <a:latin typeface="Avenir Book" panose="02000503020000020003" pitchFamily="2" charset="0"/>
        <a:ea typeface="+mn-ea"/>
        <a:cs typeface="+mn-cs"/>
      </a:defRPr>
    </a:lvl2pPr>
    <a:lvl3pPr marL="914400" algn="l" defTabSz="914400" rtl="0" eaLnBrk="1" latinLnBrk="0" hangingPunct="1">
      <a:defRPr sz="1200" kern="1200">
        <a:solidFill>
          <a:schemeClr val="tx1"/>
        </a:solidFill>
        <a:latin typeface="Avenir Book" panose="02000503020000020003" pitchFamily="2" charset="0"/>
        <a:ea typeface="+mn-ea"/>
        <a:cs typeface="+mn-cs"/>
      </a:defRPr>
    </a:lvl3pPr>
    <a:lvl4pPr marL="1371600" algn="l" defTabSz="914400" rtl="0" eaLnBrk="1" latinLnBrk="0" hangingPunct="1">
      <a:defRPr sz="1200" kern="1200">
        <a:solidFill>
          <a:schemeClr val="tx1"/>
        </a:solidFill>
        <a:latin typeface="Avenir Book" panose="02000503020000020003" pitchFamily="2" charset="0"/>
        <a:ea typeface="+mn-ea"/>
        <a:cs typeface="+mn-cs"/>
      </a:defRPr>
    </a:lvl4pPr>
    <a:lvl5pPr marL="1828800" algn="l" defTabSz="914400" rtl="0" eaLnBrk="1" latinLnBrk="0" hangingPunct="1">
      <a:defRPr sz="1200" kern="1200">
        <a:solidFill>
          <a:schemeClr val="tx1"/>
        </a:solidFill>
        <a:latin typeface="Avenir Book" panose="02000503020000020003"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2625" y="449263"/>
            <a:ext cx="2944813" cy="1655762"/>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731517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xfrm>
            <a:off x="1976438" y="484188"/>
            <a:ext cx="2943225" cy="1655762"/>
          </a:xfrm>
          <a:noFill/>
          <a:ln>
            <a:solidFill>
              <a:schemeClr val="bg1">
                <a:lumMod val="85000"/>
              </a:schemeClr>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2947" name="Notes Placeholder 2"/>
          <p:cNvSpPr>
            <a:spLocks noGrp="1"/>
          </p:cNvSpPr>
          <p:nvPr>
            <p:ph type="body" idx="1"/>
          </p:nvPr>
        </p:nvSpPr>
        <p:spPr bwMode="auto">
          <a:xfrm>
            <a:off x="439946" y="2479614"/>
            <a:ext cx="5940000" cy="504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r>
              <a:rPr lang="en-GB" altLang="en-US" dirty="0">
                <a:latin typeface="Arial" panose="020B0604020202020204" pitchFamily="34" charset="0"/>
                <a:ea typeface="ＭＳ Ｐゴシック" charset="-128"/>
                <a:cs typeface="Arial" panose="020B0604020202020204" pitchFamily="34" charset="0"/>
              </a:rPr>
              <a:t>Assets are rights</a:t>
            </a:r>
          </a:p>
          <a:p>
            <a:pPr eaLnBrk="1" hangingPunct="1">
              <a:spcBef>
                <a:spcPct val="0"/>
              </a:spcBef>
            </a:pPr>
            <a:endParaRPr lang="en-GB" altLang="en-US" dirty="0">
              <a:latin typeface="Arial" panose="020B0604020202020204" pitchFamily="34" charset="0"/>
              <a:ea typeface="ＭＳ Ｐゴシック" charset="-128"/>
              <a:cs typeface="Arial" panose="020B0604020202020204" pitchFamily="34" charset="0"/>
            </a:endParaRPr>
          </a:p>
          <a:p>
            <a:r>
              <a:rPr lang="en-GB" dirty="0"/>
              <a:t>Point out that these two tickets are physically identical: printed on the same kind of paper, with the same kind of ink.</a:t>
            </a:r>
          </a:p>
          <a:p>
            <a:endParaRPr lang="en-GB" dirty="0"/>
          </a:p>
          <a:p>
            <a:r>
              <a:rPr lang="en-GB" dirty="0"/>
              <a:t>Imagine that it is 27 January 2021. Ask what value each ticket has.</a:t>
            </a:r>
          </a:p>
          <a:p>
            <a:endParaRPr lang="en-GB" dirty="0"/>
          </a:p>
          <a:p>
            <a:r>
              <a:rPr lang="en-GB" dirty="0"/>
              <a:t>It is [usually] obvious that the value of each ticket is not related to its physical nature, but is related to the rights attached to the ticket.</a:t>
            </a:r>
          </a:p>
          <a:p>
            <a:endParaRPr lang="en-GB" dirty="0"/>
          </a:p>
          <a:p>
            <a:r>
              <a:rPr lang="en-GB" dirty="0"/>
              <a:t>The right to travel on a day that has passed has no current value [without a time machine], but the right to travel in the future has current value.</a:t>
            </a:r>
          </a:p>
          <a:p>
            <a:endParaRPr lang="en-GB" dirty="0"/>
          </a:p>
          <a:p>
            <a:r>
              <a:rPr lang="en-GB" dirty="0"/>
              <a:t>Extensions and facilitated conversations:</a:t>
            </a:r>
          </a:p>
          <a:p>
            <a:endParaRPr lang="en-GB" sz="400" dirty="0"/>
          </a:p>
          <a:p>
            <a:pPr marL="171450" indent="-171450">
              <a:buClr>
                <a:schemeClr val="accent1"/>
              </a:buClr>
              <a:buFont typeface="Arial" panose="020B0604020202020204" pitchFamily="34" charset="0"/>
              <a:buChar char="•"/>
            </a:pPr>
            <a:r>
              <a:rPr lang="en-GB" dirty="0"/>
              <a:t>Deferred expenses (or prepayments): the expense is recognised when the train journey takes place. In advance of the activity the ticket is an asset.</a:t>
            </a:r>
          </a:p>
          <a:p>
            <a:pPr marL="171450" indent="-171450">
              <a:buClr>
                <a:schemeClr val="accent1"/>
              </a:buClr>
              <a:buFont typeface="Arial" panose="020B0604020202020204" pitchFamily="34" charset="0"/>
              <a:buChar char="•"/>
            </a:pPr>
            <a:endParaRPr lang="en-GB" sz="700" dirty="0"/>
          </a:p>
          <a:p>
            <a:pPr marL="171450" indent="-171450">
              <a:buClr>
                <a:schemeClr val="accent1"/>
              </a:buClr>
              <a:buFont typeface="Arial" panose="020B0604020202020204" pitchFamily="34" charset="0"/>
              <a:buChar char="•"/>
            </a:pPr>
            <a:r>
              <a:rPr lang="en-GB" dirty="0"/>
              <a:t>Context and events matter: if the train journey on 25 January was cancelled, the holder of the ticket may be entitled to a refund, in which case it may have value. The train ticket valid until 19 May 2021 may have less or no value if it cannot be used for any reason.</a:t>
            </a:r>
          </a:p>
          <a:p>
            <a:pPr marL="171450" indent="-171450">
              <a:buClr>
                <a:schemeClr val="accent1"/>
              </a:buClr>
              <a:buFont typeface="Arial" panose="020B0604020202020204" pitchFamily="34" charset="0"/>
              <a:buChar char="•"/>
            </a:pPr>
            <a:endParaRPr lang="en-GB" sz="700" dirty="0"/>
          </a:p>
          <a:p>
            <a:pPr marL="171450" indent="-171450">
              <a:buClr>
                <a:schemeClr val="accent1"/>
              </a:buClr>
              <a:buFont typeface="Arial" panose="020B0604020202020204" pitchFamily="34" charset="0"/>
              <a:buChar char="•"/>
            </a:pPr>
            <a:r>
              <a:rPr lang="en-GB" dirty="0"/>
              <a:t>The future right has current value. There are nuanced differences between the definition of assets according to IASB and FASB on this point, so adapt your conversation to address local concerns.</a:t>
            </a:r>
          </a:p>
          <a:p>
            <a:pPr marL="171450" indent="-171450">
              <a:buClr>
                <a:schemeClr val="accent1"/>
              </a:buClr>
              <a:buFont typeface="Arial" panose="020B0604020202020204" pitchFamily="34" charset="0"/>
              <a:buChar char="•"/>
            </a:pPr>
            <a:endParaRPr lang="en-GB" dirty="0"/>
          </a:p>
        </p:txBody>
      </p:sp>
      <p:sp>
        <p:nvSpPr>
          <p:cNvPr id="2" name="TextBox 1">
            <a:extLst>
              <a:ext uri="{FF2B5EF4-FFF2-40B4-BE49-F238E27FC236}">
                <a16:creationId xmlns:a16="http://schemas.microsoft.com/office/drawing/2014/main" id="{76E4AE2E-568E-FC48-B840-F390C0AB407D}"/>
              </a:ext>
            </a:extLst>
          </p:cNvPr>
          <p:cNvSpPr txBox="1"/>
          <p:nvPr/>
        </p:nvSpPr>
        <p:spPr>
          <a:xfrm>
            <a:off x="493946" y="7519614"/>
            <a:ext cx="5832000" cy="1440000"/>
          </a:xfrm>
          <a:prstGeom prst="rect">
            <a:avLst/>
          </a:prstGeom>
          <a:noFill/>
        </p:spPr>
        <p:txBody>
          <a:bodyPr wrap="square" rtlCol="0">
            <a:spAutoFit/>
          </a:bodyPr>
          <a:lstStyle/>
          <a:p>
            <a:r>
              <a:rPr lang="en-GB" sz="800" dirty="0">
                <a:solidFill>
                  <a:schemeClr val="tx1">
                    <a:lumMod val="50000"/>
                    <a:lumOff val="50000"/>
                  </a:schemeClr>
                </a:solidFill>
                <a:latin typeface="Avenir Book" panose="02000503020000020003" pitchFamily="2" charset="0"/>
              </a:rPr>
              <a:t>Train tickets by </a:t>
            </a:r>
            <a:r>
              <a:rPr lang="en-GB" sz="800" dirty="0" err="1">
                <a:solidFill>
                  <a:schemeClr val="tx1">
                    <a:lumMod val="50000"/>
                    <a:lumOff val="50000"/>
                  </a:schemeClr>
                </a:solidFill>
                <a:latin typeface="Avenir Book" panose="02000503020000020003" pitchFamily="2" charset="0"/>
              </a:rPr>
              <a:t>AccountingCafe.org</a:t>
            </a:r>
            <a:r>
              <a:rPr lang="en-GB" sz="800" dirty="0">
                <a:solidFill>
                  <a:schemeClr val="tx1">
                    <a:lumMod val="50000"/>
                    <a:lumOff val="50000"/>
                  </a:schemeClr>
                </a:solidFill>
                <a:latin typeface="Avenir Book" panose="02000503020000020003" pitchFamily="2" charset="0"/>
              </a:rPr>
              <a:t> is licensed under CC BY-NC-SA 4.0 </a:t>
            </a:r>
            <a:r>
              <a:rPr lang="en-GB" sz="800" b="1" dirty="0">
                <a:solidFill>
                  <a:schemeClr val="tx1">
                    <a:lumMod val="50000"/>
                    <a:lumOff val="50000"/>
                  </a:schemeClr>
                </a:solidFill>
                <a:latin typeface="Avenir Book" panose="02000503020000020003" pitchFamily="2" charset="0"/>
              </a:rPr>
              <a:t>Attribution-</a:t>
            </a:r>
            <a:r>
              <a:rPr lang="en-GB" sz="800" b="1" dirty="0" err="1">
                <a:solidFill>
                  <a:schemeClr val="tx1">
                    <a:lumMod val="50000"/>
                    <a:lumOff val="50000"/>
                  </a:schemeClr>
                </a:solidFill>
                <a:latin typeface="Avenir Book" panose="02000503020000020003" pitchFamily="2" charset="0"/>
              </a:rPr>
              <a:t>NonCommercial</a:t>
            </a:r>
            <a:r>
              <a:rPr lang="en-GB" sz="800" b="1" dirty="0">
                <a:solidFill>
                  <a:schemeClr val="tx1">
                    <a:lumMod val="50000"/>
                    <a:lumOff val="50000"/>
                  </a:schemeClr>
                </a:solidFill>
                <a:latin typeface="Avenir Book" panose="02000503020000020003" pitchFamily="2" charset="0"/>
              </a:rPr>
              <a:t>-</a:t>
            </a:r>
            <a:r>
              <a:rPr lang="en-GB" sz="800" b="1" dirty="0" err="1">
                <a:solidFill>
                  <a:schemeClr val="tx1">
                    <a:lumMod val="50000"/>
                    <a:lumOff val="50000"/>
                  </a:schemeClr>
                </a:solidFill>
                <a:latin typeface="Avenir Book" panose="02000503020000020003" pitchFamily="2" charset="0"/>
              </a:rPr>
              <a:t>ShareAlike</a:t>
            </a:r>
            <a:r>
              <a:rPr lang="en-GB" sz="800" b="1" dirty="0">
                <a:solidFill>
                  <a:schemeClr val="tx1">
                    <a:lumMod val="50000"/>
                    <a:lumOff val="50000"/>
                  </a:schemeClr>
                </a:solidFill>
                <a:latin typeface="Avenir Book" panose="02000503020000020003" pitchFamily="2" charset="0"/>
              </a:rPr>
              <a:t> 4.0 International </a:t>
            </a:r>
            <a:r>
              <a:rPr lang="en-GB" sz="800" dirty="0">
                <a:solidFill>
                  <a:schemeClr val="tx1">
                    <a:lumMod val="50000"/>
                    <a:lumOff val="50000"/>
                  </a:schemeClr>
                </a:solidFill>
                <a:latin typeface="Avenir Book" panose="02000503020000020003" pitchFamily="2" charset="0"/>
              </a:rPr>
              <a:t>This license requires that re-users give credit to the creator. It allows re-users to distribute, remix, adapt, and build upon the material in any medium or format, for non-commercial purposes only. If others modify or adapt the material, they must license the modified material under identical terms. To view a copy of this license, visit http://</a:t>
            </a:r>
            <a:r>
              <a:rPr lang="en-GB" sz="800" dirty="0" err="1">
                <a:solidFill>
                  <a:schemeClr val="tx1">
                    <a:lumMod val="50000"/>
                    <a:lumOff val="50000"/>
                  </a:schemeClr>
                </a:solidFill>
                <a:latin typeface="Avenir Book" panose="02000503020000020003" pitchFamily="2" charset="0"/>
              </a:rPr>
              <a:t>creativecommons.org</a:t>
            </a:r>
            <a:r>
              <a:rPr lang="en-GB" sz="800" dirty="0">
                <a:solidFill>
                  <a:schemeClr val="tx1">
                    <a:lumMod val="50000"/>
                    <a:lumOff val="50000"/>
                  </a:schemeClr>
                </a:solidFill>
                <a:latin typeface="Avenir Book" panose="02000503020000020003" pitchFamily="2" charset="0"/>
              </a:rPr>
              <a:t>/licenses/by-</a:t>
            </a:r>
            <a:r>
              <a:rPr lang="en-GB" sz="800" dirty="0" err="1">
                <a:solidFill>
                  <a:schemeClr val="tx1">
                    <a:lumMod val="50000"/>
                    <a:lumOff val="50000"/>
                  </a:schemeClr>
                </a:solidFill>
                <a:latin typeface="Avenir Book" panose="02000503020000020003" pitchFamily="2" charset="0"/>
              </a:rPr>
              <a:t>nc</a:t>
            </a:r>
            <a:r>
              <a:rPr lang="en-GB" sz="800" dirty="0">
                <a:solidFill>
                  <a:schemeClr val="tx1">
                    <a:lumMod val="50000"/>
                    <a:lumOff val="50000"/>
                  </a:schemeClr>
                </a:solidFill>
                <a:latin typeface="Avenir Book" panose="02000503020000020003" pitchFamily="2" charset="0"/>
              </a:rPr>
              <a:t>-</a:t>
            </a:r>
            <a:r>
              <a:rPr lang="en-GB" sz="800" dirty="0" err="1">
                <a:solidFill>
                  <a:schemeClr val="tx1">
                    <a:lumMod val="50000"/>
                    <a:lumOff val="50000"/>
                  </a:schemeClr>
                </a:solidFill>
                <a:latin typeface="Avenir Book" panose="02000503020000020003" pitchFamily="2" charset="0"/>
              </a:rPr>
              <a:t>sa</a:t>
            </a:r>
            <a:r>
              <a:rPr lang="en-GB" sz="800" dirty="0">
                <a:solidFill>
                  <a:schemeClr val="tx1">
                    <a:lumMod val="50000"/>
                    <a:lumOff val="50000"/>
                  </a:schemeClr>
                </a:solidFill>
                <a:latin typeface="Avenir Book" panose="02000503020000020003" pitchFamily="2" charset="0"/>
              </a:rPr>
              <a:t>/4.0/</a:t>
            </a:r>
          </a:p>
          <a:p>
            <a:r>
              <a:rPr lang="en-GB" sz="800" b="1" dirty="0">
                <a:solidFill>
                  <a:schemeClr val="tx1">
                    <a:lumMod val="50000"/>
                    <a:lumOff val="50000"/>
                  </a:schemeClr>
                </a:solidFill>
                <a:latin typeface="Avenir Book" panose="02000503020000020003" pitchFamily="2" charset="0"/>
              </a:rPr>
              <a:t>You are free to: Share</a:t>
            </a:r>
            <a:r>
              <a:rPr lang="en-GB" sz="800" dirty="0">
                <a:solidFill>
                  <a:schemeClr val="tx1">
                    <a:lumMod val="50000"/>
                    <a:lumOff val="50000"/>
                  </a:schemeClr>
                </a:solidFill>
                <a:latin typeface="Avenir Book" panose="02000503020000020003" pitchFamily="2" charset="0"/>
              </a:rPr>
              <a:t> — copy and redistribute the material in any medium or format | </a:t>
            </a:r>
            <a:r>
              <a:rPr lang="en-GB" sz="800" b="1" dirty="0">
                <a:solidFill>
                  <a:schemeClr val="tx1">
                    <a:lumMod val="50000"/>
                    <a:lumOff val="50000"/>
                  </a:schemeClr>
                </a:solidFill>
                <a:latin typeface="Avenir Book" panose="02000503020000020003" pitchFamily="2" charset="0"/>
              </a:rPr>
              <a:t>Adapt</a:t>
            </a:r>
            <a:r>
              <a:rPr lang="en-GB" sz="800" dirty="0">
                <a:solidFill>
                  <a:schemeClr val="tx1">
                    <a:lumMod val="50000"/>
                    <a:lumOff val="50000"/>
                  </a:schemeClr>
                </a:solidFill>
                <a:latin typeface="Avenir Book" panose="02000503020000020003" pitchFamily="2" charset="0"/>
              </a:rPr>
              <a:t> — remix, transform, and build upon the material for any purpose. </a:t>
            </a:r>
          </a:p>
          <a:p>
            <a:pPr>
              <a:spcBef>
                <a:spcPct val="0"/>
              </a:spcBef>
            </a:pPr>
            <a:r>
              <a:rPr lang="en-GB" sz="800" dirty="0" err="1">
                <a:solidFill>
                  <a:schemeClr val="tx1">
                    <a:lumMod val="50000"/>
                    <a:lumOff val="50000"/>
                  </a:schemeClr>
                </a:solidFill>
                <a:latin typeface="Avenir Book" panose="02000503020000020003" pitchFamily="2" charset="0"/>
              </a:rPr>
              <a:t>AccountingCafe.org</a:t>
            </a:r>
            <a:r>
              <a:rPr lang="en-GB" sz="800" dirty="0">
                <a:solidFill>
                  <a:schemeClr val="tx1">
                    <a:lumMod val="50000"/>
                    <a:lumOff val="50000"/>
                  </a:schemeClr>
                </a:solidFill>
                <a:latin typeface="Avenir Book" panose="02000503020000020003" pitchFamily="2" charset="0"/>
              </a:rPr>
              <a:t> cannot revoke these freedoms as long as you follow the license terms.</a:t>
            </a:r>
          </a:p>
          <a:p>
            <a:pPr>
              <a:spcBef>
                <a:spcPct val="0"/>
              </a:spcBef>
            </a:pPr>
            <a:endPar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Font: </a:t>
            </a:r>
            <a:r>
              <a:rPr lang="en-GB" altLang="en-US" sz="800" b="1"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Ticketing</a:t>
            </a: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 used with permission (freeware, non-commercial)</a:t>
            </a:r>
            <a:endParaRPr lang="en-GB" altLang="en-US" sz="800" b="1"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https://</a:t>
            </a:r>
            <a:r>
              <a:rPr lang="en-GB" altLang="en-US" sz="800" dirty="0" err="1">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www.fontspace.com</a:t>
            </a: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/ticketing-font-f23686</a:t>
            </a:r>
          </a:p>
        </p:txBody>
      </p:sp>
    </p:spTree>
    <p:extLst>
      <p:ext uri="{BB962C8B-B14F-4D97-AF65-F5344CB8AC3E}">
        <p14:creationId xmlns:p14="http://schemas.microsoft.com/office/powerpoint/2010/main" val="4079773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xfrm>
            <a:off x="1976438" y="484188"/>
            <a:ext cx="2943225" cy="1655762"/>
          </a:xfrm>
          <a:noFill/>
          <a:ln>
            <a:solidFill>
              <a:schemeClr val="bg1">
                <a:lumMod val="85000"/>
              </a:schemeClr>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2947" name="Notes Placeholder 2"/>
          <p:cNvSpPr>
            <a:spLocks noGrp="1"/>
          </p:cNvSpPr>
          <p:nvPr>
            <p:ph type="body" idx="1"/>
          </p:nvPr>
        </p:nvSpPr>
        <p:spPr bwMode="auto">
          <a:xfrm>
            <a:off x="439946" y="2479614"/>
            <a:ext cx="5940000" cy="504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r>
              <a:rPr lang="en-GB" altLang="en-US" dirty="0">
                <a:latin typeface="Arial" panose="020B0604020202020204" pitchFamily="34" charset="0"/>
                <a:ea typeface="ＭＳ Ｐゴシック" charset="-128"/>
                <a:cs typeface="Arial" panose="020B0604020202020204" pitchFamily="34" charset="0"/>
              </a:rPr>
              <a:t>Assets are rights</a:t>
            </a:r>
          </a:p>
          <a:p>
            <a:pPr eaLnBrk="1" hangingPunct="1">
              <a:spcBef>
                <a:spcPct val="0"/>
              </a:spcBef>
            </a:pPr>
            <a:endParaRPr lang="en-GB" altLang="en-US" dirty="0">
              <a:latin typeface="Arial" panose="020B0604020202020204" pitchFamily="34" charset="0"/>
              <a:ea typeface="ＭＳ Ｐゴシック" charset="-128"/>
              <a:cs typeface="Arial" panose="020B0604020202020204" pitchFamily="34" charset="0"/>
            </a:endParaRPr>
          </a:p>
          <a:p>
            <a:r>
              <a:rPr lang="en-GB" dirty="0"/>
              <a:t>Point out that these two tickets are physically identical: printed on the same kind of paper, with the same kind of ink.</a:t>
            </a:r>
          </a:p>
          <a:p>
            <a:endParaRPr lang="en-GB" dirty="0"/>
          </a:p>
          <a:p>
            <a:r>
              <a:rPr lang="en-GB" dirty="0"/>
              <a:t>Imagine that it is 27 January 2021. Ask what value each ticket has.</a:t>
            </a:r>
          </a:p>
          <a:p>
            <a:endParaRPr lang="en-GB" dirty="0"/>
          </a:p>
          <a:p>
            <a:r>
              <a:rPr lang="en-GB" dirty="0"/>
              <a:t>It is [usually] obvious that the value of each ticket is not related to its physical nature, but is related to the rights attached to the ticket.</a:t>
            </a:r>
          </a:p>
          <a:p>
            <a:endParaRPr lang="en-GB" dirty="0"/>
          </a:p>
          <a:p>
            <a:r>
              <a:rPr lang="en-GB" dirty="0"/>
              <a:t>The right to travel on a day that has passed has no current value [without a time machine], but the right to travel in the future has current value.</a:t>
            </a:r>
          </a:p>
          <a:p>
            <a:endParaRPr lang="en-GB" dirty="0"/>
          </a:p>
          <a:p>
            <a:r>
              <a:rPr lang="en-GB" dirty="0"/>
              <a:t>Extensions and facilitated conversations:</a:t>
            </a:r>
          </a:p>
          <a:p>
            <a:endParaRPr lang="en-GB" sz="400" dirty="0"/>
          </a:p>
          <a:p>
            <a:pPr marL="171450" indent="-171450">
              <a:buClr>
                <a:schemeClr val="accent1"/>
              </a:buClr>
              <a:buFont typeface="Arial" panose="020B0604020202020204" pitchFamily="34" charset="0"/>
              <a:buChar char="•"/>
            </a:pPr>
            <a:r>
              <a:rPr lang="en-GB" dirty="0"/>
              <a:t>Deferred expenses (or prepayments): the expense is recognised when the train journey takes place. In advance of the activity the ticket is an asset.</a:t>
            </a:r>
          </a:p>
          <a:p>
            <a:pPr marL="171450" indent="-171450">
              <a:buClr>
                <a:schemeClr val="accent1"/>
              </a:buClr>
              <a:buFont typeface="Arial" panose="020B0604020202020204" pitchFamily="34" charset="0"/>
              <a:buChar char="•"/>
            </a:pPr>
            <a:endParaRPr lang="en-GB" sz="700" dirty="0"/>
          </a:p>
          <a:p>
            <a:pPr marL="171450" indent="-171450">
              <a:buClr>
                <a:schemeClr val="accent1"/>
              </a:buClr>
              <a:buFont typeface="Arial" panose="020B0604020202020204" pitchFamily="34" charset="0"/>
              <a:buChar char="•"/>
            </a:pPr>
            <a:r>
              <a:rPr lang="en-GB" dirty="0"/>
              <a:t>Context and events matter: if the train journey on 25 January was cancelled, the holder of the ticket may be entitled to a refund, in which case it may have value. The train ticket valid until 19 May 2021 may have less or no value if it cannot be used for any reason.</a:t>
            </a:r>
          </a:p>
          <a:p>
            <a:pPr marL="171450" indent="-171450">
              <a:buClr>
                <a:schemeClr val="accent1"/>
              </a:buClr>
              <a:buFont typeface="Arial" panose="020B0604020202020204" pitchFamily="34" charset="0"/>
              <a:buChar char="•"/>
            </a:pPr>
            <a:endParaRPr lang="en-GB" sz="700" dirty="0"/>
          </a:p>
          <a:p>
            <a:pPr marL="171450" indent="-171450">
              <a:buClr>
                <a:schemeClr val="accent1"/>
              </a:buClr>
              <a:buFont typeface="Arial" panose="020B0604020202020204" pitchFamily="34" charset="0"/>
              <a:buChar char="•"/>
            </a:pPr>
            <a:r>
              <a:rPr lang="en-GB" dirty="0"/>
              <a:t>The future right has current value. There are nuanced differences between the definition of assets according to IASB and FASB on this point, so adapt your conversation to address local concerns.</a:t>
            </a:r>
          </a:p>
          <a:p>
            <a:pPr marL="171450" indent="-171450">
              <a:buClr>
                <a:schemeClr val="accent1"/>
              </a:buClr>
              <a:buFont typeface="Arial" panose="020B0604020202020204" pitchFamily="34" charset="0"/>
              <a:buChar char="•"/>
            </a:pPr>
            <a:endParaRPr lang="en-GB" dirty="0"/>
          </a:p>
        </p:txBody>
      </p:sp>
      <p:sp>
        <p:nvSpPr>
          <p:cNvPr id="2" name="TextBox 1">
            <a:extLst>
              <a:ext uri="{FF2B5EF4-FFF2-40B4-BE49-F238E27FC236}">
                <a16:creationId xmlns:a16="http://schemas.microsoft.com/office/drawing/2014/main" id="{76E4AE2E-568E-FC48-B840-F390C0AB407D}"/>
              </a:ext>
            </a:extLst>
          </p:cNvPr>
          <p:cNvSpPr txBox="1"/>
          <p:nvPr/>
        </p:nvSpPr>
        <p:spPr>
          <a:xfrm>
            <a:off x="493946" y="7519614"/>
            <a:ext cx="5832000" cy="1440000"/>
          </a:xfrm>
          <a:prstGeom prst="rect">
            <a:avLst/>
          </a:prstGeom>
          <a:noFill/>
        </p:spPr>
        <p:txBody>
          <a:bodyPr wrap="square" rtlCol="0">
            <a:spAutoFit/>
          </a:bodyPr>
          <a:lstStyle/>
          <a:p>
            <a:r>
              <a:rPr lang="en-GB" sz="800" dirty="0">
                <a:solidFill>
                  <a:schemeClr val="tx1">
                    <a:lumMod val="50000"/>
                    <a:lumOff val="50000"/>
                  </a:schemeClr>
                </a:solidFill>
                <a:latin typeface="Avenir Book" panose="02000503020000020003" pitchFamily="2" charset="0"/>
              </a:rPr>
              <a:t>Train tickets by </a:t>
            </a:r>
            <a:r>
              <a:rPr lang="en-GB" sz="800" dirty="0" err="1">
                <a:solidFill>
                  <a:schemeClr val="tx1">
                    <a:lumMod val="50000"/>
                    <a:lumOff val="50000"/>
                  </a:schemeClr>
                </a:solidFill>
                <a:latin typeface="Avenir Book" panose="02000503020000020003" pitchFamily="2" charset="0"/>
              </a:rPr>
              <a:t>AccountingCafe.org</a:t>
            </a:r>
            <a:r>
              <a:rPr lang="en-GB" sz="800" dirty="0">
                <a:solidFill>
                  <a:schemeClr val="tx1">
                    <a:lumMod val="50000"/>
                    <a:lumOff val="50000"/>
                  </a:schemeClr>
                </a:solidFill>
                <a:latin typeface="Avenir Book" panose="02000503020000020003" pitchFamily="2" charset="0"/>
              </a:rPr>
              <a:t> is licensed under CC BY-NC-SA 4.0 </a:t>
            </a:r>
            <a:r>
              <a:rPr lang="en-GB" sz="800" b="1" dirty="0">
                <a:solidFill>
                  <a:schemeClr val="tx1">
                    <a:lumMod val="50000"/>
                    <a:lumOff val="50000"/>
                  </a:schemeClr>
                </a:solidFill>
                <a:latin typeface="Avenir Book" panose="02000503020000020003" pitchFamily="2" charset="0"/>
              </a:rPr>
              <a:t>Attribution-</a:t>
            </a:r>
            <a:r>
              <a:rPr lang="en-GB" sz="800" b="1" dirty="0" err="1">
                <a:solidFill>
                  <a:schemeClr val="tx1">
                    <a:lumMod val="50000"/>
                    <a:lumOff val="50000"/>
                  </a:schemeClr>
                </a:solidFill>
                <a:latin typeface="Avenir Book" panose="02000503020000020003" pitchFamily="2" charset="0"/>
              </a:rPr>
              <a:t>NonCommercial</a:t>
            </a:r>
            <a:r>
              <a:rPr lang="en-GB" sz="800" b="1" dirty="0">
                <a:solidFill>
                  <a:schemeClr val="tx1">
                    <a:lumMod val="50000"/>
                    <a:lumOff val="50000"/>
                  </a:schemeClr>
                </a:solidFill>
                <a:latin typeface="Avenir Book" panose="02000503020000020003" pitchFamily="2" charset="0"/>
              </a:rPr>
              <a:t>-</a:t>
            </a:r>
            <a:r>
              <a:rPr lang="en-GB" sz="800" b="1" dirty="0" err="1">
                <a:solidFill>
                  <a:schemeClr val="tx1">
                    <a:lumMod val="50000"/>
                    <a:lumOff val="50000"/>
                  </a:schemeClr>
                </a:solidFill>
                <a:latin typeface="Avenir Book" panose="02000503020000020003" pitchFamily="2" charset="0"/>
              </a:rPr>
              <a:t>ShareAlike</a:t>
            </a:r>
            <a:r>
              <a:rPr lang="en-GB" sz="800" b="1" dirty="0">
                <a:solidFill>
                  <a:schemeClr val="tx1">
                    <a:lumMod val="50000"/>
                    <a:lumOff val="50000"/>
                  </a:schemeClr>
                </a:solidFill>
                <a:latin typeface="Avenir Book" panose="02000503020000020003" pitchFamily="2" charset="0"/>
              </a:rPr>
              <a:t> 4.0 International </a:t>
            </a:r>
            <a:r>
              <a:rPr lang="en-GB" sz="800" dirty="0">
                <a:solidFill>
                  <a:schemeClr val="tx1">
                    <a:lumMod val="50000"/>
                    <a:lumOff val="50000"/>
                  </a:schemeClr>
                </a:solidFill>
                <a:latin typeface="Avenir Book" panose="02000503020000020003" pitchFamily="2" charset="0"/>
              </a:rPr>
              <a:t>This license requires that re-users give credit to the creator. It allows re-users to distribute, remix, adapt, and build upon the material in any medium or format, for non-commercial purposes only. If others modify or adapt the material, they must license the modified material under identical terms. To view a copy of this license, visit http://</a:t>
            </a:r>
            <a:r>
              <a:rPr lang="en-GB" sz="800" dirty="0" err="1">
                <a:solidFill>
                  <a:schemeClr val="tx1">
                    <a:lumMod val="50000"/>
                    <a:lumOff val="50000"/>
                  </a:schemeClr>
                </a:solidFill>
                <a:latin typeface="Avenir Book" panose="02000503020000020003" pitchFamily="2" charset="0"/>
              </a:rPr>
              <a:t>creativecommons.org</a:t>
            </a:r>
            <a:r>
              <a:rPr lang="en-GB" sz="800" dirty="0">
                <a:solidFill>
                  <a:schemeClr val="tx1">
                    <a:lumMod val="50000"/>
                    <a:lumOff val="50000"/>
                  </a:schemeClr>
                </a:solidFill>
                <a:latin typeface="Avenir Book" panose="02000503020000020003" pitchFamily="2" charset="0"/>
              </a:rPr>
              <a:t>/licenses/by-</a:t>
            </a:r>
            <a:r>
              <a:rPr lang="en-GB" sz="800" dirty="0" err="1">
                <a:solidFill>
                  <a:schemeClr val="tx1">
                    <a:lumMod val="50000"/>
                    <a:lumOff val="50000"/>
                  </a:schemeClr>
                </a:solidFill>
                <a:latin typeface="Avenir Book" panose="02000503020000020003" pitchFamily="2" charset="0"/>
              </a:rPr>
              <a:t>nc</a:t>
            </a:r>
            <a:r>
              <a:rPr lang="en-GB" sz="800" dirty="0">
                <a:solidFill>
                  <a:schemeClr val="tx1">
                    <a:lumMod val="50000"/>
                    <a:lumOff val="50000"/>
                  </a:schemeClr>
                </a:solidFill>
                <a:latin typeface="Avenir Book" panose="02000503020000020003" pitchFamily="2" charset="0"/>
              </a:rPr>
              <a:t>-</a:t>
            </a:r>
            <a:r>
              <a:rPr lang="en-GB" sz="800" dirty="0" err="1">
                <a:solidFill>
                  <a:schemeClr val="tx1">
                    <a:lumMod val="50000"/>
                    <a:lumOff val="50000"/>
                  </a:schemeClr>
                </a:solidFill>
                <a:latin typeface="Avenir Book" panose="02000503020000020003" pitchFamily="2" charset="0"/>
              </a:rPr>
              <a:t>sa</a:t>
            </a:r>
            <a:r>
              <a:rPr lang="en-GB" sz="800" dirty="0">
                <a:solidFill>
                  <a:schemeClr val="tx1">
                    <a:lumMod val="50000"/>
                    <a:lumOff val="50000"/>
                  </a:schemeClr>
                </a:solidFill>
                <a:latin typeface="Avenir Book" panose="02000503020000020003" pitchFamily="2" charset="0"/>
              </a:rPr>
              <a:t>/4.0/</a:t>
            </a:r>
          </a:p>
          <a:p>
            <a:r>
              <a:rPr lang="en-GB" sz="800" b="1" dirty="0">
                <a:solidFill>
                  <a:schemeClr val="tx1">
                    <a:lumMod val="50000"/>
                    <a:lumOff val="50000"/>
                  </a:schemeClr>
                </a:solidFill>
                <a:latin typeface="Avenir Book" panose="02000503020000020003" pitchFamily="2" charset="0"/>
              </a:rPr>
              <a:t>You are free to: Share</a:t>
            </a:r>
            <a:r>
              <a:rPr lang="en-GB" sz="800" dirty="0">
                <a:solidFill>
                  <a:schemeClr val="tx1">
                    <a:lumMod val="50000"/>
                    <a:lumOff val="50000"/>
                  </a:schemeClr>
                </a:solidFill>
                <a:latin typeface="Avenir Book" panose="02000503020000020003" pitchFamily="2" charset="0"/>
              </a:rPr>
              <a:t> — copy and redistribute the material in any medium or format | </a:t>
            </a:r>
            <a:r>
              <a:rPr lang="en-GB" sz="800" b="1" dirty="0">
                <a:solidFill>
                  <a:schemeClr val="tx1">
                    <a:lumMod val="50000"/>
                    <a:lumOff val="50000"/>
                  </a:schemeClr>
                </a:solidFill>
                <a:latin typeface="Avenir Book" panose="02000503020000020003" pitchFamily="2" charset="0"/>
              </a:rPr>
              <a:t>Adapt</a:t>
            </a:r>
            <a:r>
              <a:rPr lang="en-GB" sz="800" dirty="0">
                <a:solidFill>
                  <a:schemeClr val="tx1">
                    <a:lumMod val="50000"/>
                    <a:lumOff val="50000"/>
                  </a:schemeClr>
                </a:solidFill>
                <a:latin typeface="Avenir Book" panose="02000503020000020003" pitchFamily="2" charset="0"/>
              </a:rPr>
              <a:t> — remix, transform, and build upon the material for any purpose. </a:t>
            </a:r>
          </a:p>
          <a:p>
            <a:pPr>
              <a:spcBef>
                <a:spcPct val="0"/>
              </a:spcBef>
            </a:pPr>
            <a:r>
              <a:rPr lang="en-GB" sz="800" dirty="0" err="1">
                <a:solidFill>
                  <a:schemeClr val="tx1">
                    <a:lumMod val="50000"/>
                    <a:lumOff val="50000"/>
                  </a:schemeClr>
                </a:solidFill>
                <a:latin typeface="Avenir Book" panose="02000503020000020003" pitchFamily="2" charset="0"/>
              </a:rPr>
              <a:t>AccountingCafe.org</a:t>
            </a:r>
            <a:r>
              <a:rPr lang="en-GB" sz="800" dirty="0">
                <a:solidFill>
                  <a:schemeClr val="tx1">
                    <a:lumMod val="50000"/>
                    <a:lumOff val="50000"/>
                  </a:schemeClr>
                </a:solidFill>
                <a:latin typeface="Avenir Book" panose="02000503020000020003" pitchFamily="2" charset="0"/>
              </a:rPr>
              <a:t> cannot revoke these freedoms as long as you follow the license terms.</a:t>
            </a:r>
          </a:p>
          <a:p>
            <a:pPr>
              <a:spcBef>
                <a:spcPct val="0"/>
              </a:spcBef>
            </a:pPr>
            <a:endPar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Font: </a:t>
            </a:r>
            <a:r>
              <a:rPr lang="en-GB" altLang="en-US" sz="800" b="1"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Ticketing</a:t>
            </a: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 used with permission (freeware, non-commercial)</a:t>
            </a:r>
            <a:endParaRPr lang="en-GB" altLang="en-US" sz="800" b="1"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https://</a:t>
            </a:r>
            <a:r>
              <a:rPr lang="en-GB" altLang="en-US" sz="800" dirty="0" err="1">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www.fontspace.com</a:t>
            </a:r>
            <a:r>
              <a:rPr lang="en-GB" altLang="en-US" sz="800"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/ticketing-font-f23686</a:t>
            </a:r>
          </a:p>
        </p:txBody>
      </p:sp>
    </p:spTree>
    <p:extLst>
      <p:ext uri="{BB962C8B-B14F-4D97-AF65-F5344CB8AC3E}">
        <p14:creationId xmlns:p14="http://schemas.microsoft.com/office/powerpoint/2010/main" val="338316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creativecommons.org/licenses/by-nc-sa/4.0/?ref=chooser-v1" TargetMode="External"/><Relationship Id="rId7" Type="http://schemas.openxmlformats.org/officeDocument/2006/relationships/image" Target="../media/image4.png"/><Relationship Id="rId2" Type="http://schemas.openxmlformats.org/officeDocument/2006/relationships/hyperlink" Target="http://www.accountingcafe.org/" TargetMode="External"/><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7B0F1-5F48-034E-89F6-40E4B47AA47F}"/>
              </a:ext>
            </a:extLst>
          </p:cNvPr>
          <p:cNvSpPr>
            <a:spLocks noGrp="1"/>
          </p:cNvSpPr>
          <p:nvPr>
            <p:ph type="ctrTitle"/>
          </p:nvPr>
        </p:nvSpPr>
        <p:spPr>
          <a:xfrm>
            <a:off x="1524000" y="1122363"/>
            <a:ext cx="9144000" cy="2387600"/>
          </a:xfrm>
        </p:spPr>
        <p:txBody>
          <a:bodyPr anchor="b"/>
          <a:lstStyle>
            <a:lvl1pPr algn="ctr">
              <a:defRPr sz="6000">
                <a:latin typeface="Avenir Book" panose="02000503020000020003" pitchFamily="2" charset="0"/>
              </a:defRPr>
            </a:lvl1pPr>
          </a:lstStyle>
          <a:p>
            <a:r>
              <a:rPr lang="en-GB"/>
              <a:t>Click to edit Master title style</a:t>
            </a:r>
          </a:p>
        </p:txBody>
      </p:sp>
      <p:sp>
        <p:nvSpPr>
          <p:cNvPr id="3" name="Subtitle 2">
            <a:extLst>
              <a:ext uri="{FF2B5EF4-FFF2-40B4-BE49-F238E27FC236}">
                <a16:creationId xmlns:a16="http://schemas.microsoft.com/office/drawing/2014/main" id="{04CC9FF6-FD49-624A-80EB-89C3F438A156}"/>
              </a:ext>
            </a:extLst>
          </p:cNvPr>
          <p:cNvSpPr>
            <a:spLocks noGrp="1"/>
          </p:cNvSpPr>
          <p:nvPr>
            <p:ph type="subTitle" idx="1"/>
          </p:nvPr>
        </p:nvSpPr>
        <p:spPr>
          <a:xfrm>
            <a:off x="1524000" y="3602038"/>
            <a:ext cx="9144000" cy="1655762"/>
          </a:xfrm>
        </p:spPr>
        <p:txBody>
          <a:bodyPr/>
          <a:lstStyle>
            <a:lvl1pPr marL="0" indent="0" algn="ctr">
              <a:buNone/>
              <a:defRPr sz="2400">
                <a:latin typeface="Avenir Book" panose="02000503020000020003"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ACC1BF7-BBC1-8948-B876-53E5ACE8C5E5}"/>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5" name="Footer Placeholder 4">
            <a:extLst>
              <a:ext uri="{FF2B5EF4-FFF2-40B4-BE49-F238E27FC236}">
                <a16:creationId xmlns:a16="http://schemas.microsoft.com/office/drawing/2014/main" id="{C3A17ECC-55FE-404A-BEB0-E30EF78EB37A}"/>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6" name="Slide Number Placeholder 5">
            <a:extLst>
              <a:ext uri="{FF2B5EF4-FFF2-40B4-BE49-F238E27FC236}">
                <a16:creationId xmlns:a16="http://schemas.microsoft.com/office/drawing/2014/main" id="{A2A67E4D-FF1B-AF47-A5FC-576FB64050D1}"/>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3961449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9CD57-0805-BA46-9FE2-2D8295D35568}"/>
              </a:ext>
            </a:extLst>
          </p:cNvPr>
          <p:cNvSpPr>
            <a:spLocks noGrp="1"/>
          </p:cNvSpPr>
          <p:nvPr>
            <p:ph type="title"/>
          </p:nvPr>
        </p:nvSpPr>
        <p:spPr/>
        <p:txBody>
          <a:bodyPr/>
          <a:lstStyle>
            <a:lvl1pPr>
              <a:defRPr>
                <a:latin typeface="Avenir Book" panose="02000503020000020003" pitchFamily="2" charset="0"/>
              </a:defRPr>
            </a:lvl1pPr>
          </a:lstStyle>
          <a:p>
            <a:r>
              <a:rPr lang="en-GB"/>
              <a:t>Click to edit Master title style</a:t>
            </a:r>
          </a:p>
        </p:txBody>
      </p:sp>
      <p:sp>
        <p:nvSpPr>
          <p:cNvPr id="3" name="Vertical Text Placeholder 2">
            <a:extLst>
              <a:ext uri="{FF2B5EF4-FFF2-40B4-BE49-F238E27FC236}">
                <a16:creationId xmlns:a16="http://schemas.microsoft.com/office/drawing/2014/main" id="{819535E5-ABE4-5443-BEF3-8F0CAE42C7F8}"/>
              </a:ext>
            </a:extLst>
          </p:cNvPr>
          <p:cNvSpPr>
            <a:spLocks noGrp="1"/>
          </p:cNvSpPr>
          <p:nvPr>
            <p:ph type="body" orient="vert" idx="1"/>
          </p:nvPr>
        </p:nvSpPr>
        <p:spPr/>
        <p:txBody>
          <a:bodyPr vert="eaVert"/>
          <a:lstStyle>
            <a:lvl1pPr>
              <a:defRPr>
                <a:latin typeface="Avenir Book" panose="02000503020000020003" pitchFamily="2" charset="0"/>
              </a:defRPr>
            </a:lvl1pPr>
            <a:lvl2pPr>
              <a:defRPr>
                <a:latin typeface="Avenir Book" panose="02000503020000020003" pitchFamily="2" charset="0"/>
              </a:defRPr>
            </a:lvl2pPr>
            <a:lvl3pPr>
              <a:defRPr>
                <a:latin typeface="Avenir Book" panose="02000503020000020003" pitchFamily="2" charset="0"/>
              </a:defRPr>
            </a:lvl3pPr>
            <a:lvl4pPr>
              <a:defRPr>
                <a:latin typeface="Avenir Book" panose="02000503020000020003" pitchFamily="2" charset="0"/>
              </a:defRPr>
            </a:lvl4pPr>
            <a:lvl5pPr>
              <a:defRPr>
                <a:latin typeface="Avenir Book" panose="02000503020000020003"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0273720-92A8-114D-9298-6491F6A62D37}"/>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5" name="Footer Placeholder 4">
            <a:extLst>
              <a:ext uri="{FF2B5EF4-FFF2-40B4-BE49-F238E27FC236}">
                <a16:creationId xmlns:a16="http://schemas.microsoft.com/office/drawing/2014/main" id="{43B94460-50C5-2C4B-BBF9-570E5602BA42}"/>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6" name="Slide Number Placeholder 5">
            <a:extLst>
              <a:ext uri="{FF2B5EF4-FFF2-40B4-BE49-F238E27FC236}">
                <a16:creationId xmlns:a16="http://schemas.microsoft.com/office/drawing/2014/main" id="{57F7F1BE-8780-7F48-8EE8-32609DB7BD8F}"/>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302110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E24D99-9FE8-724C-BA79-66F7E06CCC6C}"/>
              </a:ext>
            </a:extLst>
          </p:cNvPr>
          <p:cNvSpPr>
            <a:spLocks noGrp="1"/>
          </p:cNvSpPr>
          <p:nvPr>
            <p:ph type="title" orient="vert"/>
          </p:nvPr>
        </p:nvSpPr>
        <p:spPr>
          <a:xfrm>
            <a:off x="8724900" y="365125"/>
            <a:ext cx="2628900" cy="5811838"/>
          </a:xfrm>
        </p:spPr>
        <p:txBody>
          <a:bodyPr vert="eaVert"/>
          <a:lstStyle>
            <a:lvl1pPr>
              <a:defRPr>
                <a:latin typeface="Avenir Book" panose="02000503020000020003" pitchFamily="2" charset="0"/>
              </a:defRPr>
            </a:lvl1pPr>
          </a:lstStyle>
          <a:p>
            <a:r>
              <a:rPr lang="en-GB"/>
              <a:t>Click to edit Master title style</a:t>
            </a:r>
          </a:p>
        </p:txBody>
      </p:sp>
      <p:sp>
        <p:nvSpPr>
          <p:cNvPr id="3" name="Vertical Text Placeholder 2">
            <a:extLst>
              <a:ext uri="{FF2B5EF4-FFF2-40B4-BE49-F238E27FC236}">
                <a16:creationId xmlns:a16="http://schemas.microsoft.com/office/drawing/2014/main" id="{8C4BE778-E53F-194D-BE7C-6F1352436ED1}"/>
              </a:ext>
            </a:extLst>
          </p:cNvPr>
          <p:cNvSpPr>
            <a:spLocks noGrp="1"/>
          </p:cNvSpPr>
          <p:nvPr>
            <p:ph type="body" orient="vert" idx="1"/>
          </p:nvPr>
        </p:nvSpPr>
        <p:spPr>
          <a:xfrm>
            <a:off x="838200" y="365125"/>
            <a:ext cx="7734300" cy="5811838"/>
          </a:xfrm>
        </p:spPr>
        <p:txBody>
          <a:bodyPr vert="eaVert"/>
          <a:lstStyle>
            <a:lvl1pPr>
              <a:defRPr>
                <a:latin typeface="Avenir Book" panose="02000503020000020003" pitchFamily="2" charset="0"/>
              </a:defRPr>
            </a:lvl1pPr>
            <a:lvl2pPr>
              <a:defRPr>
                <a:latin typeface="Avenir Book" panose="02000503020000020003" pitchFamily="2" charset="0"/>
              </a:defRPr>
            </a:lvl2pPr>
            <a:lvl3pPr>
              <a:defRPr>
                <a:latin typeface="Avenir Book" panose="02000503020000020003" pitchFamily="2" charset="0"/>
              </a:defRPr>
            </a:lvl3pPr>
            <a:lvl4pPr>
              <a:defRPr>
                <a:latin typeface="Avenir Book" panose="02000503020000020003" pitchFamily="2" charset="0"/>
              </a:defRPr>
            </a:lvl4pPr>
            <a:lvl5pPr>
              <a:defRPr>
                <a:latin typeface="Avenir Book" panose="02000503020000020003"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9910FFF-7EC8-CF46-9548-88572BEF32E3}"/>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5" name="Footer Placeholder 4">
            <a:extLst>
              <a:ext uri="{FF2B5EF4-FFF2-40B4-BE49-F238E27FC236}">
                <a16:creationId xmlns:a16="http://schemas.microsoft.com/office/drawing/2014/main" id="{9E4EC29A-071D-FC42-8011-2E05113FFDF6}"/>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6" name="Slide Number Placeholder 5">
            <a:extLst>
              <a:ext uri="{FF2B5EF4-FFF2-40B4-BE49-F238E27FC236}">
                <a16:creationId xmlns:a16="http://schemas.microsoft.com/office/drawing/2014/main" id="{6549EC1D-693C-A14C-9444-216795E5B8BD}"/>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209487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2AE4C-A957-794D-AF34-497D85603B65}"/>
              </a:ext>
            </a:extLst>
          </p:cNvPr>
          <p:cNvSpPr>
            <a:spLocks noGrp="1"/>
          </p:cNvSpPr>
          <p:nvPr>
            <p:ph type="title"/>
          </p:nvPr>
        </p:nvSpPr>
        <p:spPr/>
        <p:txBody>
          <a:bodyPr/>
          <a:lstStyle>
            <a:lvl1pPr>
              <a:defRPr>
                <a:latin typeface="Avenir Book" panose="02000503020000020003" pitchFamily="2" charset="0"/>
              </a:defRPr>
            </a:lvl1pPr>
          </a:lstStyle>
          <a:p>
            <a:r>
              <a:rPr lang="en-GB"/>
              <a:t>Click to edit Master title style</a:t>
            </a:r>
          </a:p>
        </p:txBody>
      </p:sp>
      <p:sp>
        <p:nvSpPr>
          <p:cNvPr id="3" name="Content Placeholder 2">
            <a:extLst>
              <a:ext uri="{FF2B5EF4-FFF2-40B4-BE49-F238E27FC236}">
                <a16:creationId xmlns:a16="http://schemas.microsoft.com/office/drawing/2014/main" id="{4947B67F-E34D-6E43-AE9B-3FC73AFC4652}"/>
              </a:ext>
            </a:extLst>
          </p:cNvPr>
          <p:cNvSpPr>
            <a:spLocks noGrp="1"/>
          </p:cNvSpPr>
          <p:nvPr>
            <p:ph idx="1"/>
          </p:nvPr>
        </p:nvSpPr>
        <p:spPr/>
        <p:txBody>
          <a:bodyPr/>
          <a:lstStyle>
            <a:lvl1pPr>
              <a:defRPr>
                <a:latin typeface="Avenir Book" panose="02000503020000020003" pitchFamily="2" charset="0"/>
              </a:defRPr>
            </a:lvl1pPr>
            <a:lvl2pPr>
              <a:defRPr>
                <a:latin typeface="Avenir Book" panose="02000503020000020003" pitchFamily="2" charset="0"/>
              </a:defRPr>
            </a:lvl2pPr>
            <a:lvl3pPr>
              <a:defRPr>
                <a:latin typeface="Avenir Book" panose="02000503020000020003" pitchFamily="2" charset="0"/>
              </a:defRPr>
            </a:lvl3pPr>
            <a:lvl4pPr>
              <a:defRPr>
                <a:latin typeface="Avenir Book" panose="02000503020000020003" pitchFamily="2" charset="0"/>
              </a:defRPr>
            </a:lvl4pPr>
            <a:lvl5pPr>
              <a:defRPr>
                <a:latin typeface="Avenir Book" panose="02000503020000020003"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Rectangle 1">
            <a:extLst>
              <a:ext uri="{FF2B5EF4-FFF2-40B4-BE49-F238E27FC236}">
                <a16:creationId xmlns:a16="http://schemas.microsoft.com/office/drawing/2014/main" id="{3BCE76E2-76B6-F247-9A4B-A9814D46D1E9}"/>
              </a:ext>
            </a:extLst>
          </p:cNvPr>
          <p:cNvSpPr>
            <a:spLocks noChangeArrowheads="1"/>
          </p:cNvSpPr>
          <p:nvPr userDrawn="1"/>
        </p:nvSpPr>
        <p:spPr bwMode="auto">
          <a:xfrm>
            <a:off x="4942346" y="6399031"/>
            <a:ext cx="513288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lumMod val="50000"/>
                    <a:lumOff val="50000"/>
                  </a:schemeClr>
                </a:solidFill>
                <a:effectLst/>
                <a:latin typeface="Avenir Book" panose="02000503020000020003" pitchFamily="2" charset="0"/>
              </a:rPr>
              <a:t>Materials by </a:t>
            </a:r>
            <a:r>
              <a:rPr kumimoji="0" lang="en-US" altLang="en-US" sz="1200" b="0" i="0" u="none" strike="noStrike" cap="none" normalizeH="0" baseline="0" dirty="0">
                <a:ln>
                  <a:noFill/>
                </a:ln>
                <a:solidFill>
                  <a:schemeClr val="tx1">
                    <a:lumMod val="50000"/>
                    <a:lumOff val="50000"/>
                  </a:schemeClr>
                </a:solidFill>
                <a:effectLst/>
                <a:latin typeface="Avenir Book" panose="02000503020000020003" pitchFamily="2" charset="0"/>
                <a:hlinkClick r:id="rId2">
                  <a:extLst>
                    <a:ext uri="{A12FA001-AC4F-418D-AE19-62706E023703}">
                      <ahyp:hlinkClr xmlns:ahyp="http://schemas.microsoft.com/office/drawing/2018/hyperlinkcolor" val="tx"/>
                    </a:ext>
                  </a:extLst>
                </a:hlinkClick>
              </a:rPr>
              <a:t>AccountingCafe.org </a:t>
            </a:r>
            <a:r>
              <a:rPr kumimoji="0" lang="en-US" altLang="en-US" sz="1200" b="0" i="0" u="none" strike="noStrike" cap="none" normalizeH="0" baseline="0" dirty="0">
                <a:ln>
                  <a:noFill/>
                </a:ln>
                <a:solidFill>
                  <a:schemeClr val="tx1">
                    <a:lumMod val="50000"/>
                    <a:lumOff val="50000"/>
                  </a:schemeClr>
                </a:solidFill>
                <a:effectLst/>
                <a:latin typeface="Avenir Book" panose="02000503020000020003" pitchFamily="2" charset="0"/>
              </a:rPr>
              <a:t>are licensed under </a:t>
            </a:r>
            <a:r>
              <a:rPr kumimoji="0" lang="en-US" altLang="en-US" sz="1200" b="0" i="0" u="none" strike="noStrike" cap="none" normalizeH="0" baseline="0" dirty="0">
                <a:ln>
                  <a:noFill/>
                </a:ln>
                <a:solidFill>
                  <a:schemeClr val="tx1">
                    <a:lumMod val="50000"/>
                    <a:lumOff val="50000"/>
                  </a:schemeClr>
                </a:solidFill>
                <a:effectLst/>
                <a:latin typeface="Avenir Book" panose="02000503020000020003" pitchFamily="2" charset="0"/>
                <a:hlinkClick r:id="rId3">
                  <a:extLst>
                    <a:ext uri="{A12FA001-AC4F-418D-AE19-62706E023703}">
                      <ahyp:hlinkClr xmlns:ahyp="http://schemas.microsoft.com/office/drawing/2018/hyperlinkcolor" val="tx"/>
                    </a:ext>
                  </a:extLst>
                </a:hlinkClick>
              </a:rPr>
              <a:t>CC BY-NC-SA 4.0</a:t>
            </a:r>
            <a:r>
              <a:rPr kumimoji="0" lang="en-US" altLang="en-US" sz="1100" b="0" i="0" u="none" strike="noStrike" cap="none" normalizeH="0" baseline="0" dirty="0">
                <a:ln>
                  <a:noFill/>
                </a:ln>
                <a:solidFill>
                  <a:schemeClr val="tx1">
                    <a:lumMod val="50000"/>
                    <a:lumOff val="50000"/>
                  </a:schemeClr>
                </a:solidFill>
                <a:effectLst/>
                <a:latin typeface="Avenir Book" panose="02000503020000020003" pitchFamily="2" charset="0"/>
              </a:rPr>
              <a:t>  </a:t>
            </a:r>
            <a:endParaRPr kumimoji="0" lang="en-US" altLang="en-US" sz="1200" b="0" i="0" u="none" strike="noStrike" cap="none" normalizeH="0" baseline="0" dirty="0">
              <a:ln>
                <a:noFill/>
              </a:ln>
              <a:solidFill>
                <a:schemeClr val="tx1">
                  <a:lumMod val="50000"/>
                  <a:lumOff val="50000"/>
                </a:schemeClr>
              </a:solidFill>
              <a:effectLst/>
              <a:latin typeface="Avenir Book" panose="02000503020000020003" pitchFamily="2" charset="0"/>
            </a:endParaRPr>
          </a:p>
        </p:txBody>
      </p:sp>
      <p:grpSp>
        <p:nvGrpSpPr>
          <p:cNvPr id="5" name="Group 4">
            <a:extLst>
              <a:ext uri="{FF2B5EF4-FFF2-40B4-BE49-F238E27FC236}">
                <a16:creationId xmlns:a16="http://schemas.microsoft.com/office/drawing/2014/main" id="{D5A9E8EC-AEA2-DC4F-BA36-BE9D045C86B0}"/>
              </a:ext>
            </a:extLst>
          </p:cNvPr>
          <p:cNvGrpSpPr/>
          <p:nvPr userDrawn="1"/>
        </p:nvGrpSpPr>
        <p:grpSpPr>
          <a:xfrm>
            <a:off x="10152648" y="6399031"/>
            <a:ext cx="1455419" cy="247731"/>
            <a:chOff x="9969768" y="6127750"/>
            <a:chExt cx="1492250" cy="254000"/>
          </a:xfrm>
        </p:grpSpPr>
        <p:pic>
          <p:nvPicPr>
            <p:cNvPr id="2050" name="Picture 2">
              <a:hlinkClick r:id="rId3"/>
              <a:extLst>
                <a:ext uri="{FF2B5EF4-FFF2-40B4-BE49-F238E27FC236}">
                  <a16:creationId xmlns:a16="http://schemas.microsoft.com/office/drawing/2014/main" id="{0EAFF577-8895-BD48-8232-16AF71B5F1C7}"/>
                </a:ext>
              </a:extLst>
            </p:cNvPr>
            <p:cNvPicPr>
              <a:picLocks noChangeAspect="1" noChangeArrowheads="1"/>
            </p:cNvPicPr>
            <p:nvPr userDrawn="1"/>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969768" y="6127750"/>
              <a:ext cx="254000" cy="254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a:extLst>
                <a:ext uri="{FF2B5EF4-FFF2-40B4-BE49-F238E27FC236}">
                  <a16:creationId xmlns:a16="http://schemas.microsoft.com/office/drawing/2014/main" id="{6D984B6B-53CC-0B41-B1EF-51B865784FFA}"/>
                </a:ext>
              </a:extLst>
            </p:cNvPr>
            <p:cNvPicPr>
              <a:picLocks noChangeAspect="1" noChangeArrowheads="1"/>
            </p:cNvPicPr>
            <p:nvPr userDrawn="1"/>
          </p:nvPicPr>
          <p:blipFill>
            <a:blip r:embed="rId5">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82518" y="6127750"/>
              <a:ext cx="254000" cy="254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235DDA83-E1AD-C147-B9AF-F74262A22FC9}"/>
                </a:ext>
              </a:extLst>
            </p:cNvPr>
            <p:cNvPicPr>
              <a:picLocks noChangeAspect="1" noChangeArrowheads="1"/>
            </p:cNvPicPr>
            <p:nvPr userDrawn="1"/>
          </p:nvPicPr>
          <p:blipFill>
            <a:blip r:embed="rId6">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95268" y="6127750"/>
              <a:ext cx="254000" cy="2540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a:extLst>
                <a:ext uri="{FF2B5EF4-FFF2-40B4-BE49-F238E27FC236}">
                  <a16:creationId xmlns:a16="http://schemas.microsoft.com/office/drawing/2014/main" id="{9C013A99-EFCB-4D45-AC5B-0DD1CC193386}"/>
                </a:ext>
              </a:extLst>
            </p:cNvPr>
            <p:cNvPicPr>
              <a:picLocks noChangeAspect="1" noChangeArrowheads="1"/>
            </p:cNvPicPr>
            <p:nvPr userDrawn="1"/>
          </p:nvPicPr>
          <p:blipFill>
            <a:blip r:embed="rId7">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208018" y="6127750"/>
              <a:ext cx="254000" cy="254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5290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5E8B-611F-744E-ACDE-7E8A286B865C}"/>
              </a:ext>
            </a:extLst>
          </p:cNvPr>
          <p:cNvSpPr>
            <a:spLocks noGrp="1"/>
          </p:cNvSpPr>
          <p:nvPr>
            <p:ph type="title"/>
          </p:nvPr>
        </p:nvSpPr>
        <p:spPr>
          <a:xfrm>
            <a:off x="831850" y="1709738"/>
            <a:ext cx="10515600" cy="2852737"/>
          </a:xfrm>
        </p:spPr>
        <p:txBody>
          <a:bodyPr anchor="b"/>
          <a:lstStyle>
            <a:lvl1pPr>
              <a:defRPr sz="6000">
                <a:latin typeface="Avenir Book" panose="02000503020000020003" pitchFamily="2" charset="0"/>
              </a:defRPr>
            </a:lvl1pPr>
          </a:lstStyle>
          <a:p>
            <a:r>
              <a:rPr lang="en-GB"/>
              <a:t>Click to edit Master title style</a:t>
            </a:r>
          </a:p>
        </p:txBody>
      </p:sp>
      <p:sp>
        <p:nvSpPr>
          <p:cNvPr id="3" name="Text Placeholder 2">
            <a:extLst>
              <a:ext uri="{FF2B5EF4-FFF2-40B4-BE49-F238E27FC236}">
                <a16:creationId xmlns:a16="http://schemas.microsoft.com/office/drawing/2014/main" id="{7E583B7E-D2F2-E24D-95A5-399B19445E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venir Book" panose="02000503020000020003"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F9DF9D5-2306-D34E-A450-2DEF3AE944F2}"/>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5" name="Footer Placeholder 4">
            <a:extLst>
              <a:ext uri="{FF2B5EF4-FFF2-40B4-BE49-F238E27FC236}">
                <a16:creationId xmlns:a16="http://schemas.microsoft.com/office/drawing/2014/main" id="{F7C10807-6AE7-414D-85E3-FE1F78D45A9B}"/>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6" name="Slide Number Placeholder 5">
            <a:extLst>
              <a:ext uri="{FF2B5EF4-FFF2-40B4-BE49-F238E27FC236}">
                <a16:creationId xmlns:a16="http://schemas.microsoft.com/office/drawing/2014/main" id="{C85E6A2A-9FA0-EE43-8088-206B2BC4D43F}"/>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424018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A657-B2C5-B24F-A603-B06F0983B75B}"/>
              </a:ext>
            </a:extLst>
          </p:cNvPr>
          <p:cNvSpPr>
            <a:spLocks noGrp="1"/>
          </p:cNvSpPr>
          <p:nvPr>
            <p:ph type="title"/>
          </p:nvPr>
        </p:nvSpPr>
        <p:spPr/>
        <p:txBody>
          <a:bodyPr/>
          <a:lstStyle>
            <a:lvl1pPr>
              <a:defRPr>
                <a:latin typeface="Avenir Book" panose="02000503020000020003" pitchFamily="2" charset="0"/>
              </a:defRPr>
            </a:lvl1pPr>
          </a:lstStyle>
          <a:p>
            <a:r>
              <a:rPr lang="en-GB"/>
              <a:t>Click to edit Master title style</a:t>
            </a:r>
          </a:p>
        </p:txBody>
      </p:sp>
      <p:sp>
        <p:nvSpPr>
          <p:cNvPr id="3" name="Content Placeholder 2">
            <a:extLst>
              <a:ext uri="{FF2B5EF4-FFF2-40B4-BE49-F238E27FC236}">
                <a16:creationId xmlns:a16="http://schemas.microsoft.com/office/drawing/2014/main" id="{3DFB7A54-E427-074A-A1C9-F952AC2E44AF}"/>
              </a:ext>
            </a:extLst>
          </p:cNvPr>
          <p:cNvSpPr>
            <a:spLocks noGrp="1"/>
          </p:cNvSpPr>
          <p:nvPr>
            <p:ph sz="half" idx="1"/>
          </p:nvPr>
        </p:nvSpPr>
        <p:spPr>
          <a:xfrm>
            <a:off x="838200" y="1825625"/>
            <a:ext cx="5181600" cy="4351338"/>
          </a:xfrm>
        </p:spPr>
        <p:txBody>
          <a:bodyPr/>
          <a:lstStyle>
            <a:lvl1pPr>
              <a:defRPr>
                <a:latin typeface="Avenir Book" panose="02000503020000020003" pitchFamily="2" charset="0"/>
              </a:defRPr>
            </a:lvl1pPr>
            <a:lvl2pPr>
              <a:defRPr>
                <a:latin typeface="Avenir Book" panose="02000503020000020003" pitchFamily="2" charset="0"/>
              </a:defRPr>
            </a:lvl2pPr>
            <a:lvl3pPr>
              <a:defRPr>
                <a:latin typeface="Avenir Book" panose="02000503020000020003" pitchFamily="2" charset="0"/>
              </a:defRPr>
            </a:lvl3pPr>
            <a:lvl4pPr>
              <a:defRPr>
                <a:latin typeface="Avenir Book" panose="02000503020000020003" pitchFamily="2" charset="0"/>
              </a:defRPr>
            </a:lvl4pPr>
            <a:lvl5pPr>
              <a:defRPr>
                <a:latin typeface="Avenir Book" panose="02000503020000020003"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A5DDC51-1F02-9646-8219-A25F30333D18}"/>
              </a:ext>
            </a:extLst>
          </p:cNvPr>
          <p:cNvSpPr>
            <a:spLocks noGrp="1"/>
          </p:cNvSpPr>
          <p:nvPr>
            <p:ph sz="half" idx="2"/>
          </p:nvPr>
        </p:nvSpPr>
        <p:spPr>
          <a:xfrm>
            <a:off x="6172200" y="1825625"/>
            <a:ext cx="5181600" cy="4351338"/>
          </a:xfrm>
        </p:spPr>
        <p:txBody>
          <a:bodyPr/>
          <a:lstStyle>
            <a:lvl1pPr>
              <a:defRPr>
                <a:latin typeface="Avenir Book" panose="02000503020000020003" pitchFamily="2" charset="0"/>
              </a:defRPr>
            </a:lvl1pPr>
            <a:lvl2pPr>
              <a:defRPr>
                <a:latin typeface="Avenir Book" panose="02000503020000020003" pitchFamily="2" charset="0"/>
              </a:defRPr>
            </a:lvl2pPr>
            <a:lvl3pPr>
              <a:defRPr>
                <a:latin typeface="Avenir Book" panose="02000503020000020003" pitchFamily="2" charset="0"/>
              </a:defRPr>
            </a:lvl3pPr>
            <a:lvl4pPr>
              <a:defRPr>
                <a:latin typeface="Avenir Book" panose="02000503020000020003" pitchFamily="2" charset="0"/>
              </a:defRPr>
            </a:lvl4pPr>
            <a:lvl5pPr>
              <a:defRPr>
                <a:latin typeface="Avenir Book" panose="02000503020000020003"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8FB1739-EA72-C44E-9BA0-D4FD3A67BE66}"/>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6" name="Footer Placeholder 5">
            <a:extLst>
              <a:ext uri="{FF2B5EF4-FFF2-40B4-BE49-F238E27FC236}">
                <a16:creationId xmlns:a16="http://schemas.microsoft.com/office/drawing/2014/main" id="{43B15188-6E7F-B844-B20D-BC958FB5B0EE}"/>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7" name="Slide Number Placeholder 6">
            <a:extLst>
              <a:ext uri="{FF2B5EF4-FFF2-40B4-BE49-F238E27FC236}">
                <a16:creationId xmlns:a16="http://schemas.microsoft.com/office/drawing/2014/main" id="{4E5E44CB-FBD9-8140-9C5E-43BF4B6DCE2F}"/>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20817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727AD-7313-5847-9595-ACBFD76321B3}"/>
              </a:ext>
            </a:extLst>
          </p:cNvPr>
          <p:cNvSpPr>
            <a:spLocks noGrp="1"/>
          </p:cNvSpPr>
          <p:nvPr>
            <p:ph type="title"/>
          </p:nvPr>
        </p:nvSpPr>
        <p:spPr>
          <a:xfrm>
            <a:off x="839788" y="365125"/>
            <a:ext cx="10515600" cy="1325563"/>
          </a:xfrm>
        </p:spPr>
        <p:txBody>
          <a:bodyPr/>
          <a:lstStyle>
            <a:lvl1pPr>
              <a:defRPr>
                <a:latin typeface="Avenir Book" panose="02000503020000020003" pitchFamily="2" charset="0"/>
              </a:defRPr>
            </a:lvl1pPr>
          </a:lstStyle>
          <a:p>
            <a:r>
              <a:rPr lang="en-GB"/>
              <a:t>Click to edit Master title style</a:t>
            </a:r>
          </a:p>
        </p:txBody>
      </p:sp>
      <p:sp>
        <p:nvSpPr>
          <p:cNvPr id="3" name="Text Placeholder 2">
            <a:extLst>
              <a:ext uri="{FF2B5EF4-FFF2-40B4-BE49-F238E27FC236}">
                <a16:creationId xmlns:a16="http://schemas.microsoft.com/office/drawing/2014/main" id="{403D73B7-863E-B24F-A506-D6A0FFE70ED0}"/>
              </a:ext>
            </a:extLst>
          </p:cNvPr>
          <p:cNvSpPr>
            <a:spLocks noGrp="1"/>
          </p:cNvSpPr>
          <p:nvPr>
            <p:ph type="body" idx="1"/>
          </p:nvPr>
        </p:nvSpPr>
        <p:spPr>
          <a:xfrm>
            <a:off x="839788" y="1681163"/>
            <a:ext cx="5157787" cy="823912"/>
          </a:xfrm>
        </p:spPr>
        <p:txBody>
          <a:bodyPr anchor="b"/>
          <a:lstStyle>
            <a:lvl1pPr marL="0" indent="0">
              <a:buNone/>
              <a:defRPr sz="2400" b="1">
                <a:latin typeface="Avenir Book" panose="0200050302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0E40809-25F1-2243-A957-AC1BACF93BEC}"/>
              </a:ext>
            </a:extLst>
          </p:cNvPr>
          <p:cNvSpPr>
            <a:spLocks noGrp="1"/>
          </p:cNvSpPr>
          <p:nvPr>
            <p:ph sz="half" idx="2"/>
          </p:nvPr>
        </p:nvSpPr>
        <p:spPr>
          <a:xfrm>
            <a:off x="839788" y="2505075"/>
            <a:ext cx="5157787" cy="3684588"/>
          </a:xfrm>
        </p:spPr>
        <p:txBody>
          <a:bodyPr/>
          <a:lstStyle>
            <a:lvl1pPr>
              <a:defRPr>
                <a:latin typeface="Avenir Book" panose="02000503020000020003" pitchFamily="2" charset="0"/>
              </a:defRPr>
            </a:lvl1pPr>
            <a:lvl2pPr>
              <a:defRPr>
                <a:latin typeface="Avenir Book" panose="02000503020000020003" pitchFamily="2" charset="0"/>
              </a:defRPr>
            </a:lvl2pPr>
            <a:lvl3pPr>
              <a:defRPr>
                <a:latin typeface="Avenir Book" panose="02000503020000020003" pitchFamily="2" charset="0"/>
              </a:defRPr>
            </a:lvl3pPr>
            <a:lvl4pPr>
              <a:defRPr>
                <a:latin typeface="Avenir Book" panose="02000503020000020003" pitchFamily="2" charset="0"/>
              </a:defRPr>
            </a:lvl4pPr>
            <a:lvl5pPr>
              <a:defRPr>
                <a:latin typeface="Avenir Book" panose="02000503020000020003"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6D455CE-A430-6543-A185-01CAA394861B}"/>
              </a:ext>
            </a:extLst>
          </p:cNvPr>
          <p:cNvSpPr>
            <a:spLocks noGrp="1"/>
          </p:cNvSpPr>
          <p:nvPr>
            <p:ph type="body" sz="quarter" idx="3"/>
          </p:nvPr>
        </p:nvSpPr>
        <p:spPr>
          <a:xfrm>
            <a:off x="6172200" y="1681163"/>
            <a:ext cx="5183188" cy="823912"/>
          </a:xfrm>
        </p:spPr>
        <p:txBody>
          <a:bodyPr anchor="b"/>
          <a:lstStyle>
            <a:lvl1pPr marL="0" indent="0">
              <a:buNone/>
              <a:defRPr sz="2400" b="1">
                <a:latin typeface="Avenir Book" panose="0200050302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BE5261A-9860-E24A-ADB2-9E04447EDFE8}"/>
              </a:ext>
            </a:extLst>
          </p:cNvPr>
          <p:cNvSpPr>
            <a:spLocks noGrp="1"/>
          </p:cNvSpPr>
          <p:nvPr>
            <p:ph sz="quarter" idx="4"/>
          </p:nvPr>
        </p:nvSpPr>
        <p:spPr>
          <a:xfrm>
            <a:off x="6172200" y="2505075"/>
            <a:ext cx="5183188" cy="3684588"/>
          </a:xfrm>
        </p:spPr>
        <p:txBody>
          <a:bodyPr/>
          <a:lstStyle>
            <a:lvl1pPr>
              <a:defRPr>
                <a:latin typeface="Avenir Book" panose="02000503020000020003" pitchFamily="2" charset="0"/>
              </a:defRPr>
            </a:lvl1pPr>
            <a:lvl2pPr>
              <a:defRPr>
                <a:latin typeface="Avenir Book" panose="02000503020000020003" pitchFamily="2" charset="0"/>
              </a:defRPr>
            </a:lvl2pPr>
            <a:lvl3pPr>
              <a:defRPr>
                <a:latin typeface="Avenir Book" panose="02000503020000020003" pitchFamily="2" charset="0"/>
              </a:defRPr>
            </a:lvl3pPr>
            <a:lvl4pPr>
              <a:defRPr>
                <a:latin typeface="Avenir Book" panose="02000503020000020003" pitchFamily="2" charset="0"/>
              </a:defRPr>
            </a:lvl4pPr>
            <a:lvl5pPr>
              <a:defRPr>
                <a:latin typeface="Avenir Book" panose="02000503020000020003" pitchFamily="2"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B34DC7C-D8E7-344E-BE08-2ED79E169A67}"/>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8" name="Footer Placeholder 7">
            <a:extLst>
              <a:ext uri="{FF2B5EF4-FFF2-40B4-BE49-F238E27FC236}">
                <a16:creationId xmlns:a16="http://schemas.microsoft.com/office/drawing/2014/main" id="{0FF1ED17-CB65-5244-A0AB-5A878A9C313E}"/>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9" name="Slide Number Placeholder 8">
            <a:extLst>
              <a:ext uri="{FF2B5EF4-FFF2-40B4-BE49-F238E27FC236}">
                <a16:creationId xmlns:a16="http://schemas.microsoft.com/office/drawing/2014/main" id="{F0D176B2-9137-BA46-AC02-07A9AFD5FD7E}"/>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240304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FC96-24A9-7643-AFF7-A3B0BCF3D52A}"/>
              </a:ext>
            </a:extLst>
          </p:cNvPr>
          <p:cNvSpPr>
            <a:spLocks noGrp="1"/>
          </p:cNvSpPr>
          <p:nvPr>
            <p:ph type="title"/>
          </p:nvPr>
        </p:nvSpPr>
        <p:spPr>
          <a:xfrm>
            <a:off x="0" y="-1327488"/>
            <a:ext cx="10515600" cy="1325563"/>
          </a:xfrm>
        </p:spPr>
        <p:txBody>
          <a:bodyPr/>
          <a:lstStyle>
            <a:lvl1pPr>
              <a:defRPr>
                <a:latin typeface="Avenir Book" panose="02000503020000020003" pitchFamily="2" charset="0"/>
              </a:defRPr>
            </a:lvl1pPr>
          </a:lstStyle>
          <a:p>
            <a:r>
              <a:rPr lang="en-GB"/>
              <a:t>Click to edit Master title style</a:t>
            </a:r>
          </a:p>
        </p:txBody>
      </p:sp>
      <p:sp>
        <p:nvSpPr>
          <p:cNvPr id="5" name="Slide Number Placeholder 4">
            <a:extLst>
              <a:ext uri="{FF2B5EF4-FFF2-40B4-BE49-F238E27FC236}">
                <a16:creationId xmlns:a16="http://schemas.microsoft.com/office/drawing/2014/main" id="{C374002A-081C-A74D-B1D7-0C22257085DB}"/>
              </a:ext>
            </a:extLst>
          </p:cNvPr>
          <p:cNvSpPr>
            <a:spLocks noGrp="1"/>
          </p:cNvSpPr>
          <p:nvPr>
            <p:ph type="sldNum" sz="quarter" idx="12"/>
          </p:nvPr>
        </p:nvSpPr>
        <p:spPr>
          <a:xfrm>
            <a:off x="9448800" y="6492875"/>
            <a:ext cx="2743200" cy="365125"/>
          </a:xfrm>
        </p:spPr>
        <p:txBody>
          <a:bodyPr/>
          <a:lstStyle>
            <a:lvl1pPr>
              <a:defRPr>
                <a:latin typeface="Avenir Book" panose="02000503020000020003" pitchFamily="2" charset="0"/>
              </a:defRPr>
            </a:lvl1pPr>
          </a:lstStyle>
          <a:p>
            <a:r>
              <a:rPr lang="en-GB" dirty="0"/>
              <a:t>Version 1.0, 17 February 2021</a:t>
            </a:r>
            <a:endParaRPr lang="en-GB" dirty="0">
              <a:latin typeface="Avenir Book" panose="02000503020000020003" pitchFamily="2" charset="0"/>
            </a:endParaRPr>
          </a:p>
        </p:txBody>
      </p:sp>
      <p:pic>
        <p:nvPicPr>
          <p:cNvPr id="6" name="Picture 5">
            <a:extLst>
              <a:ext uri="{FF2B5EF4-FFF2-40B4-BE49-F238E27FC236}">
                <a16:creationId xmlns:a16="http://schemas.microsoft.com/office/drawing/2014/main" id="{3C109E75-67B1-FC4D-8990-F6C7DCB62D71}"/>
              </a:ext>
            </a:extLst>
          </p:cNvPr>
          <p:cNvPicPr>
            <a:picLocks noChangeAspect="1"/>
          </p:cNvPicPr>
          <p:nvPr userDrawn="1"/>
        </p:nvPicPr>
        <p:blipFill>
          <a:blip r:embed="rId2"/>
          <a:stretch>
            <a:fillRect/>
          </a:stretch>
        </p:blipFill>
        <p:spPr>
          <a:xfrm>
            <a:off x="499353" y="411025"/>
            <a:ext cx="4257473" cy="641561"/>
          </a:xfrm>
          <a:prstGeom prst="rect">
            <a:avLst/>
          </a:prstGeom>
        </p:spPr>
      </p:pic>
    </p:spTree>
    <p:extLst>
      <p:ext uri="{BB962C8B-B14F-4D97-AF65-F5344CB8AC3E}">
        <p14:creationId xmlns:p14="http://schemas.microsoft.com/office/powerpoint/2010/main" val="187745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80F09C-51EF-BA45-8426-F38BE7191798}"/>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3" name="Footer Placeholder 2">
            <a:extLst>
              <a:ext uri="{FF2B5EF4-FFF2-40B4-BE49-F238E27FC236}">
                <a16:creationId xmlns:a16="http://schemas.microsoft.com/office/drawing/2014/main" id="{5BA37482-2834-0643-A4B4-52BFDDF25097}"/>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4" name="Slide Number Placeholder 3">
            <a:extLst>
              <a:ext uri="{FF2B5EF4-FFF2-40B4-BE49-F238E27FC236}">
                <a16:creationId xmlns:a16="http://schemas.microsoft.com/office/drawing/2014/main" id="{76A6AA68-BADF-AF47-AB97-18D5148A92CE}"/>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655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85DB4-91AD-0944-8469-1A79A0AEEA49}"/>
              </a:ext>
            </a:extLst>
          </p:cNvPr>
          <p:cNvSpPr>
            <a:spLocks noGrp="1"/>
          </p:cNvSpPr>
          <p:nvPr>
            <p:ph type="title"/>
          </p:nvPr>
        </p:nvSpPr>
        <p:spPr>
          <a:xfrm>
            <a:off x="839788" y="457200"/>
            <a:ext cx="3932237" cy="1600200"/>
          </a:xfrm>
        </p:spPr>
        <p:txBody>
          <a:bodyPr anchor="b"/>
          <a:lstStyle>
            <a:lvl1pPr>
              <a:defRPr sz="3200">
                <a:latin typeface="Avenir Book" panose="02000503020000020003" pitchFamily="2" charset="0"/>
              </a:defRPr>
            </a:lvl1pPr>
          </a:lstStyle>
          <a:p>
            <a:r>
              <a:rPr lang="en-GB"/>
              <a:t>Click to edit Master title style</a:t>
            </a:r>
          </a:p>
        </p:txBody>
      </p:sp>
      <p:sp>
        <p:nvSpPr>
          <p:cNvPr id="3" name="Content Placeholder 2">
            <a:extLst>
              <a:ext uri="{FF2B5EF4-FFF2-40B4-BE49-F238E27FC236}">
                <a16:creationId xmlns:a16="http://schemas.microsoft.com/office/drawing/2014/main" id="{ABFEF3B1-E285-7C46-8A11-38A78CA7E754}"/>
              </a:ext>
            </a:extLst>
          </p:cNvPr>
          <p:cNvSpPr>
            <a:spLocks noGrp="1"/>
          </p:cNvSpPr>
          <p:nvPr>
            <p:ph idx="1"/>
          </p:nvPr>
        </p:nvSpPr>
        <p:spPr>
          <a:xfrm>
            <a:off x="5183188" y="987425"/>
            <a:ext cx="6172200" cy="4873625"/>
          </a:xfrm>
        </p:spPr>
        <p:txBody>
          <a:bodyPr/>
          <a:lstStyle>
            <a:lvl1pPr>
              <a:defRPr sz="3200">
                <a:latin typeface="Avenir Book" panose="02000503020000020003" pitchFamily="2" charset="0"/>
              </a:defRPr>
            </a:lvl1pPr>
            <a:lvl2pPr>
              <a:defRPr sz="2800">
                <a:latin typeface="Avenir Book" panose="02000503020000020003" pitchFamily="2" charset="0"/>
              </a:defRPr>
            </a:lvl2pPr>
            <a:lvl3pPr>
              <a:defRPr sz="2400">
                <a:latin typeface="Avenir Book" panose="02000503020000020003" pitchFamily="2" charset="0"/>
              </a:defRPr>
            </a:lvl3pPr>
            <a:lvl4pPr>
              <a:defRPr sz="2000">
                <a:latin typeface="Avenir Book" panose="02000503020000020003" pitchFamily="2" charset="0"/>
              </a:defRPr>
            </a:lvl4pPr>
            <a:lvl5pPr>
              <a:defRPr sz="2000">
                <a:latin typeface="Avenir Book" panose="02000503020000020003" pitchFamily="2" charset="0"/>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D65B424-C139-8143-AA35-4297BA5E8B54}"/>
              </a:ext>
            </a:extLst>
          </p:cNvPr>
          <p:cNvSpPr>
            <a:spLocks noGrp="1"/>
          </p:cNvSpPr>
          <p:nvPr>
            <p:ph type="body" sz="half" idx="2"/>
          </p:nvPr>
        </p:nvSpPr>
        <p:spPr>
          <a:xfrm>
            <a:off x="839788" y="2057400"/>
            <a:ext cx="3932237" cy="3811588"/>
          </a:xfrm>
        </p:spPr>
        <p:txBody>
          <a:bodyPr/>
          <a:lstStyle>
            <a:lvl1pPr marL="0" indent="0">
              <a:buNone/>
              <a:defRPr sz="1600">
                <a:latin typeface="Avenir Book" panose="02000503020000020003"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7E4B069-71C6-DD4B-B471-EEFDFEA0F22E}"/>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6" name="Footer Placeholder 5">
            <a:extLst>
              <a:ext uri="{FF2B5EF4-FFF2-40B4-BE49-F238E27FC236}">
                <a16:creationId xmlns:a16="http://schemas.microsoft.com/office/drawing/2014/main" id="{E8CEF741-7789-1647-9BA9-80F540F6B4A1}"/>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7" name="Slide Number Placeholder 6">
            <a:extLst>
              <a:ext uri="{FF2B5EF4-FFF2-40B4-BE49-F238E27FC236}">
                <a16:creationId xmlns:a16="http://schemas.microsoft.com/office/drawing/2014/main" id="{95EBC03D-3A17-E44C-A0AB-A3A473C75F7A}"/>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1322417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CD726-BFFC-3947-B794-E92ACD5A1BCE}"/>
              </a:ext>
            </a:extLst>
          </p:cNvPr>
          <p:cNvSpPr>
            <a:spLocks noGrp="1"/>
          </p:cNvSpPr>
          <p:nvPr>
            <p:ph type="title"/>
          </p:nvPr>
        </p:nvSpPr>
        <p:spPr>
          <a:xfrm>
            <a:off x="839788" y="457200"/>
            <a:ext cx="3932237" cy="1600200"/>
          </a:xfrm>
        </p:spPr>
        <p:txBody>
          <a:bodyPr anchor="b"/>
          <a:lstStyle>
            <a:lvl1pPr>
              <a:defRPr sz="3200">
                <a:latin typeface="Avenir Book" panose="02000503020000020003" pitchFamily="2" charset="0"/>
              </a:defRPr>
            </a:lvl1pPr>
          </a:lstStyle>
          <a:p>
            <a:r>
              <a:rPr lang="en-GB"/>
              <a:t>Click to edit Master title style</a:t>
            </a:r>
          </a:p>
        </p:txBody>
      </p:sp>
      <p:sp>
        <p:nvSpPr>
          <p:cNvPr id="3" name="Picture Placeholder 2">
            <a:extLst>
              <a:ext uri="{FF2B5EF4-FFF2-40B4-BE49-F238E27FC236}">
                <a16:creationId xmlns:a16="http://schemas.microsoft.com/office/drawing/2014/main" id="{B30C6810-2E72-5242-8F13-B31BD8832C83}"/>
              </a:ext>
            </a:extLst>
          </p:cNvPr>
          <p:cNvSpPr>
            <a:spLocks noGrp="1"/>
          </p:cNvSpPr>
          <p:nvPr>
            <p:ph type="pic" idx="1"/>
          </p:nvPr>
        </p:nvSpPr>
        <p:spPr>
          <a:xfrm>
            <a:off x="5183188" y="987425"/>
            <a:ext cx="6172200" cy="4873625"/>
          </a:xfrm>
        </p:spPr>
        <p:txBody>
          <a:bodyPr/>
          <a:lstStyle>
            <a:lvl1pPr marL="0" indent="0">
              <a:buNone/>
              <a:defRPr sz="3200">
                <a:latin typeface="Avenir Book" panose="02000503020000020003"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751673-4871-9C48-9F83-5D4B7BA04419}"/>
              </a:ext>
            </a:extLst>
          </p:cNvPr>
          <p:cNvSpPr>
            <a:spLocks noGrp="1"/>
          </p:cNvSpPr>
          <p:nvPr>
            <p:ph type="body" sz="half" idx="2"/>
          </p:nvPr>
        </p:nvSpPr>
        <p:spPr>
          <a:xfrm>
            <a:off x="839788" y="2057400"/>
            <a:ext cx="3932237" cy="3811588"/>
          </a:xfrm>
        </p:spPr>
        <p:txBody>
          <a:bodyPr/>
          <a:lstStyle>
            <a:lvl1pPr marL="0" indent="0">
              <a:buNone/>
              <a:defRPr sz="1600">
                <a:latin typeface="Avenir Book" panose="02000503020000020003"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6C871A4-5A31-044B-8179-5704EF408016}"/>
              </a:ext>
            </a:extLst>
          </p:cNvPr>
          <p:cNvSpPr>
            <a:spLocks noGrp="1"/>
          </p:cNvSpPr>
          <p:nvPr>
            <p:ph type="dt" sz="half" idx="10"/>
          </p:nvPr>
        </p:nvSpPr>
        <p:spPr/>
        <p:txBody>
          <a:bodyPr/>
          <a:lstStyle>
            <a:lvl1pPr>
              <a:defRPr>
                <a:latin typeface="Avenir Book" panose="02000503020000020003" pitchFamily="2" charset="0"/>
              </a:defRPr>
            </a:lvl1pPr>
          </a:lstStyle>
          <a:p>
            <a:fld id="{AF2B1A96-2B18-F848-A7EA-12F80CBC0843}" type="datetimeFigureOut">
              <a:rPr lang="en-GB" smtClean="0"/>
              <a:pPr/>
              <a:t>19/02/2021</a:t>
            </a:fld>
            <a:endParaRPr lang="en-GB">
              <a:latin typeface="Avenir Book" panose="02000503020000020003" pitchFamily="2" charset="0"/>
            </a:endParaRPr>
          </a:p>
        </p:txBody>
      </p:sp>
      <p:sp>
        <p:nvSpPr>
          <p:cNvPr id="6" name="Footer Placeholder 5">
            <a:extLst>
              <a:ext uri="{FF2B5EF4-FFF2-40B4-BE49-F238E27FC236}">
                <a16:creationId xmlns:a16="http://schemas.microsoft.com/office/drawing/2014/main" id="{FF95166A-947D-A14E-8A25-F10255131502}"/>
              </a:ext>
            </a:extLst>
          </p:cNvPr>
          <p:cNvSpPr>
            <a:spLocks noGrp="1"/>
          </p:cNvSpPr>
          <p:nvPr>
            <p:ph type="ftr" sz="quarter" idx="11"/>
          </p:nvPr>
        </p:nvSpPr>
        <p:spPr/>
        <p:txBody>
          <a:bodyPr/>
          <a:lstStyle>
            <a:lvl1pPr>
              <a:defRPr>
                <a:latin typeface="Avenir Book" panose="02000503020000020003" pitchFamily="2" charset="0"/>
              </a:defRPr>
            </a:lvl1pPr>
          </a:lstStyle>
          <a:p>
            <a:endParaRPr lang="en-GB">
              <a:latin typeface="Avenir Book" panose="02000503020000020003" pitchFamily="2" charset="0"/>
            </a:endParaRPr>
          </a:p>
        </p:txBody>
      </p:sp>
      <p:sp>
        <p:nvSpPr>
          <p:cNvPr id="7" name="Slide Number Placeholder 6">
            <a:extLst>
              <a:ext uri="{FF2B5EF4-FFF2-40B4-BE49-F238E27FC236}">
                <a16:creationId xmlns:a16="http://schemas.microsoft.com/office/drawing/2014/main" id="{7E50C52A-C178-3B4D-8E94-298C23E403F1}"/>
              </a:ext>
            </a:extLst>
          </p:cNvPr>
          <p:cNvSpPr>
            <a:spLocks noGrp="1"/>
          </p:cNvSpPr>
          <p:nvPr>
            <p:ph type="sldNum" sz="quarter" idx="12"/>
          </p:nvPr>
        </p:nvSpPr>
        <p:spPr/>
        <p:txBody>
          <a:bodyPr/>
          <a:lstStyle>
            <a:lvl1pPr>
              <a:defRPr>
                <a:latin typeface="Avenir Book" panose="02000503020000020003" pitchFamily="2" charset="0"/>
              </a:defRPr>
            </a:lvl1pPr>
          </a:lstStyle>
          <a:p>
            <a:fld id="{AA09564B-5BBC-0648-931D-22EBC201E873}" type="slidenum">
              <a:rPr lang="en-GB" smtClean="0"/>
              <a:pPr/>
              <a:t>‹#›</a:t>
            </a:fld>
            <a:endParaRPr lang="en-GB">
              <a:latin typeface="Avenir Book" panose="02000503020000020003" pitchFamily="2" charset="0"/>
            </a:endParaRPr>
          </a:p>
        </p:txBody>
      </p:sp>
    </p:spTree>
    <p:extLst>
      <p:ext uri="{BB962C8B-B14F-4D97-AF65-F5344CB8AC3E}">
        <p14:creationId xmlns:p14="http://schemas.microsoft.com/office/powerpoint/2010/main" val="75279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1021C8-EA9B-D04B-8130-A4C4CF01FE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9CF91AF-E98D-A04F-9833-752360D613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5519D65-EBFE-4D4D-AA2B-D19224E78A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B1A96-2B18-F848-A7EA-12F80CBC0843}" type="datetimeFigureOut">
              <a:rPr lang="en-GB" smtClean="0"/>
              <a:t>19/02/2021</a:t>
            </a:fld>
            <a:endParaRPr lang="en-GB"/>
          </a:p>
        </p:txBody>
      </p:sp>
      <p:sp>
        <p:nvSpPr>
          <p:cNvPr id="5" name="Footer Placeholder 4">
            <a:extLst>
              <a:ext uri="{FF2B5EF4-FFF2-40B4-BE49-F238E27FC236}">
                <a16:creationId xmlns:a16="http://schemas.microsoft.com/office/drawing/2014/main" id="{506C7227-4EDB-FC43-978C-A68303B2CA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412B7F-4FDC-C746-AF87-FD1ED95C51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9564B-5BBC-0648-931D-22EBC201E873}" type="slidenum">
              <a:rPr lang="en-GB" smtClean="0"/>
              <a:t>‹#›</a:t>
            </a:fld>
            <a:endParaRPr lang="en-GB"/>
          </a:p>
        </p:txBody>
      </p:sp>
    </p:spTree>
    <p:extLst>
      <p:ext uri="{BB962C8B-B14F-4D97-AF65-F5344CB8AC3E}">
        <p14:creationId xmlns:p14="http://schemas.microsoft.com/office/powerpoint/2010/main" val="36120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www.bl.uk/business-and-ip-centre/articles/fair-use-copyright-explaine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885D9-6F47-7B47-8368-894916899A2C}"/>
              </a:ext>
            </a:extLst>
          </p:cNvPr>
          <p:cNvSpPr>
            <a:spLocks noGrp="1"/>
          </p:cNvSpPr>
          <p:nvPr>
            <p:ph type="title"/>
          </p:nvPr>
        </p:nvSpPr>
        <p:spPr>
          <a:xfrm>
            <a:off x="0" y="-1400213"/>
            <a:ext cx="10515600" cy="1325563"/>
          </a:xfrm>
        </p:spPr>
        <p:txBody>
          <a:bodyPr/>
          <a:lstStyle/>
          <a:p>
            <a:r>
              <a:rPr lang="en-GB" dirty="0"/>
              <a:t>About these materials</a:t>
            </a:r>
          </a:p>
        </p:txBody>
      </p:sp>
      <p:sp>
        <p:nvSpPr>
          <p:cNvPr id="12" name="TextBox 11">
            <a:extLst>
              <a:ext uri="{FF2B5EF4-FFF2-40B4-BE49-F238E27FC236}">
                <a16:creationId xmlns:a16="http://schemas.microsoft.com/office/drawing/2014/main" id="{703BB01B-9D41-5245-ABEC-CE4A8CC38039}"/>
              </a:ext>
            </a:extLst>
          </p:cNvPr>
          <p:cNvSpPr txBox="1"/>
          <p:nvPr/>
        </p:nvSpPr>
        <p:spPr>
          <a:xfrm>
            <a:off x="397481" y="1153621"/>
            <a:ext cx="5992237" cy="5355312"/>
          </a:xfrm>
          <a:prstGeom prst="rect">
            <a:avLst/>
          </a:prstGeom>
          <a:noFill/>
        </p:spPr>
        <p:txBody>
          <a:bodyPr wrap="square" rtlCol="0">
            <a:spAutoFit/>
          </a:bodyPr>
          <a:lstStyle/>
          <a:p>
            <a:r>
              <a:rPr lang="en-GB" dirty="0">
                <a:solidFill>
                  <a:schemeClr val="tx1">
                    <a:lumMod val="50000"/>
                    <a:lumOff val="50000"/>
                  </a:schemeClr>
                </a:solidFill>
                <a:latin typeface="Avenir Book" panose="02000503020000020003" pitchFamily="2" charset="0"/>
              </a:rPr>
              <a:t>Material by </a:t>
            </a:r>
            <a:r>
              <a:rPr lang="en-GB" dirty="0" err="1">
                <a:solidFill>
                  <a:schemeClr val="tx1">
                    <a:lumMod val="50000"/>
                    <a:lumOff val="50000"/>
                  </a:schemeClr>
                </a:solidFill>
                <a:latin typeface="Avenir Book" panose="02000503020000020003" pitchFamily="2" charset="0"/>
              </a:rPr>
              <a:t>AccountingCafe.org</a:t>
            </a:r>
            <a:r>
              <a:rPr lang="en-GB" dirty="0">
                <a:solidFill>
                  <a:schemeClr val="tx1">
                    <a:lumMod val="50000"/>
                    <a:lumOff val="50000"/>
                  </a:schemeClr>
                </a:solidFill>
                <a:latin typeface="Avenir Book" panose="02000503020000020003" pitchFamily="2" charset="0"/>
              </a:rPr>
              <a:t> is licensed under CC BY-NC-SA 4.0 </a:t>
            </a:r>
            <a:r>
              <a:rPr lang="en-GB" b="1" dirty="0">
                <a:solidFill>
                  <a:schemeClr val="tx1">
                    <a:lumMod val="50000"/>
                    <a:lumOff val="50000"/>
                  </a:schemeClr>
                </a:solidFill>
                <a:latin typeface="Avenir Book" panose="02000503020000020003" pitchFamily="2" charset="0"/>
              </a:rPr>
              <a:t>Attribution-</a:t>
            </a:r>
            <a:r>
              <a:rPr lang="en-GB" b="1" dirty="0" err="1">
                <a:solidFill>
                  <a:schemeClr val="tx1">
                    <a:lumMod val="50000"/>
                    <a:lumOff val="50000"/>
                  </a:schemeClr>
                </a:solidFill>
                <a:latin typeface="Avenir Book" panose="02000503020000020003" pitchFamily="2" charset="0"/>
              </a:rPr>
              <a:t>NonCommercial</a:t>
            </a:r>
            <a:r>
              <a:rPr lang="en-GB" b="1" dirty="0">
                <a:solidFill>
                  <a:schemeClr val="tx1">
                    <a:lumMod val="50000"/>
                    <a:lumOff val="50000"/>
                  </a:schemeClr>
                </a:solidFill>
                <a:latin typeface="Avenir Book" panose="02000503020000020003" pitchFamily="2" charset="0"/>
              </a:rPr>
              <a:t>-</a:t>
            </a:r>
            <a:r>
              <a:rPr lang="en-GB" b="1" dirty="0" err="1">
                <a:solidFill>
                  <a:schemeClr val="tx1">
                    <a:lumMod val="50000"/>
                    <a:lumOff val="50000"/>
                  </a:schemeClr>
                </a:solidFill>
                <a:latin typeface="Avenir Book" panose="02000503020000020003" pitchFamily="2" charset="0"/>
              </a:rPr>
              <a:t>ShareAlike</a:t>
            </a:r>
            <a:r>
              <a:rPr lang="en-GB" b="1" dirty="0">
                <a:solidFill>
                  <a:schemeClr val="tx1">
                    <a:lumMod val="50000"/>
                    <a:lumOff val="50000"/>
                  </a:schemeClr>
                </a:solidFill>
                <a:latin typeface="Avenir Book" panose="02000503020000020003" pitchFamily="2" charset="0"/>
              </a:rPr>
              <a:t> 4.0 International </a:t>
            </a:r>
            <a:r>
              <a:rPr lang="en-GB" dirty="0">
                <a:solidFill>
                  <a:schemeClr val="tx1">
                    <a:lumMod val="50000"/>
                    <a:lumOff val="50000"/>
                  </a:schemeClr>
                </a:solidFill>
                <a:latin typeface="Avenir Book" panose="02000503020000020003" pitchFamily="2" charset="0"/>
              </a:rPr>
              <a:t>This license requires that re-users give credit to the creator. It allows re-users to distribute, remix, adapt, and build upon the material in any medium or format, for non-commercial purposes only. If others modify or adapt the material, they must license the modified material under identical terms. To view a copy of this license, visit </a:t>
            </a:r>
            <a:r>
              <a:rPr lang="en-GB" dirty="0">
                <a:solidFill>
                  <a:schemeClr val="tx1">
                    <a:lumMod val="50000"/>
                    <a:lumOff val="50000"/>
                  </a:schemeClr>
                </a:solidFill>
                <a:latin typeface="Avenir Book" panose="02000503020000020003" pitchFamily="2" charset="0"/>
                <a:hlinkClick r:id="rId3">
                  <a:extLst>
                    <a:ext uri="{A12FA001-AC4F-418D-AE19-62706E023703}">
                      <ahyp:hlinkClr xmlns:ahyp="http://schemas.microsoft.com/office/drawing/2018/hyperlinkcolor" val="tx"/>
                    </a:ext>
                  </a:extLst>
                </a:hlinkClick>
              </a:rPr>
              <a:t>Creative Commons</a:t>
            </a:r>
            <a:r>
              <a:rPr lang="en-GB" dirty="0">
                <a:solidFill>
                  <a:schemeClr val="tx1">
                    <a:lumMod val="50000"/>
                    <a:lumOff val="50000"/>
                  </a:schemeClr>
                </a:solidFill>
                <a:latin typeface="Avenir Book" panose="02000503020000020003" pitchFamily="2" charset="0"/>
              </a:rPr>
              <a:t>. </a:t>
            </a:r>
            <a:r>
              <a:rPr lang="en-GB" dirty="0" err="1">
                <a:solidFill>
                  <a:schemeClr val="tx1">
                    <a:lumMod val="50000"/>
                    <a:lumOff val="50000"/>
                  </a:schemeClr>
                </a:solidFill>
                <a:latin typeface="Avenir Book" panose="02000503020000020003" pitchFamily="2" charset="0"/>
              </a:rPr>
              <a:t>AccountingCafe.org</a:t>
            </a:r>
            <a:r>
              <a:rPr lang="en-GB" dirty="0">
                <a:solidFill>
                  <a:schemeClr val="tx1">
                    <a:lumMod val="50000"/>
                    <a:lumOff val="50000"/>
                  </a:schemeClr>
                </a:solidFill>
                <a:latin typeface="Avenir Book" panose="02000503020000020003" pitchFamily="2" charset="0"/>
              </a:rPr>
              <a:t> cannot revoke these freedoms as long as you follow the license terms.</a:t>
            </a:r>
          </a:p>
          <a:p>
            <a:pPr>
              <a:spcBef>
                <a:spcPct val="0"/>
              </a:spcBef>
            </a:pPr>
            <a:endParaRPr lang="en-GB" altLang="en-US"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Font: </a:t>
            </a:r>
            <a:r>
              <a:rPr lang="en-GB" altLang="en-US" b="1"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Ticketing</a:t>
            </a:r>
            <a:r>
              <a:rPr lang="en-GB" altLang="en-US"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 used with permission (freeware, non-commercial)</a:t>
            </a:r>
            <a:endParaRPr lang="en-GB" altLang="en-US" b="1"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https://</a:t>
            </a:r>
            <a:r>
              <a:rPr lang="en-GB" altLang="en-US" dirty="0" err="1">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www.fontspace.com</a:t>
            </a:r>
            <a:r>
              <a:rPr lang="en-GB" altLang="en-US"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/ticketing-font-f23686</a:t>
            </a:r>
          </a:p>
          <a:p>
            <a:pPr>
              <a:spcBef>
                <a:spcPct val="0"/>
              </a:spcBef>
            </a:pPr>
            <a:endParaRPr lang="en-GB" altLang="en-US"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endParaRPr>
          </a:p>
          <a:p>
            <a:pPr>
              <a:spcBef>
                <a:spcPct val="0"/>
              </a:spcBef>
            </a:pPr>
            <a:r>
              <a:rPr lang="en-GB" altLang="en-US"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Corporate logos used under fair dealing provisions within the guidelines of the </a:t>
            </a:r>
            <a:r>
              <a:rPr lang="en-GB"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Intellectual Property Offices’ </a:t>
            </a:r>
            <a:r>
              <a:rPr lang="en-GB"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hlinkClick r:id="rId4">
                  <a:extLst>
                    <a:ext uri="{A12FA001-AC4F-418D-AE19-62706E023703}">
                      <ahyp:hlinkClr xmlns:ahyp="http://schemas.microsoft.com/office/drawing/2018/hyperlinkcolor" val="tx"/>
                    </a:ext>
                  </a:extLst>
                </a:hlinkClick>
              </a:rPr>
              <a:t>Exceptions to Copyright for Education and Teaching</a:t>
            </a:r>
            <a:r>
              <a:rPr lang="en-GB" altLang="en-US" dirty="0">
                <a:solidFill>
                  <a:schemeClr val="tx1">
                    <a:lumMod val="50000"/>
                    <a:lumOff val="50000"/>
                  </a:schemeClr>
                </a:solidFill>
                <a:latin typeface="Avenir Book" panose="02000503020000020003" pitchFamily="2" charset="0"/>
                <a:ea typeface="ＭＳ Ｐゴシック" charset="-128"/>
                <a:cs typeface="Arial" panose="020B0604020202020204" pitchFamily="34" charset="0"/>
              </a:rPr>
              <a:t>.</a:t>
            </a:r>
          </a:p>
        </p:txBody>
      </p:sp>
      <p:sp>
        <p:nvSpPr>
          <p:cNvPr id="13" name="TextBox 12">
            <a:extLst>
              <a:ext uri="{FF2B5EF4-FFF2-40B4-BE49-F238E27FC236}">
                <a16:creationId xmlns:a16="http://schemas.microsoft.com/office/drawing/2014/main" id="{46989F01-F228-B34D-8424-0824645C2328}"/>
              </a:ext>
            </a:extLst>
          </p:cNvPr>
          <p:cNvSpPr txBox="1"/>
          <p:nvPr/>
        </p:nvSpPr>
        <p:spPr>
          <a:xfrm>
            <a:off x="6613454" y="1153621"/>
            <a:ext cx="5262664" cy="400110"/>
          </a:xfrm>
          <a:prstGeom prst="rect">
            <a:avLst/>
          </a:prstGeom>
          <a:noFill/>
        </p:spPr>
        <p:txBody>
          <a:bodyPr wrap="square" rtlCol="0">
            <a:spAutoFit/>
          </a:bodyPr>
          <a:lstStyle/>
          <a:p>
            <a:r>
              <a:rPr lang="en-GB" sz="2000" b="1" dirty="0">
                <a:latin typeface="Avenir Heavy" panose="02000503020000020003" pitchFamily="2" charset="0"/>
              </a:rPr>
              <a:t>What this means</a:t>
            </a:r>
          </a:p>
        </p:txBody>
      </p:sp>
      <p:sp>
        <p:nvSpPr>
          <p:cNvPr id="14" name="TextBox 13">
            <a:extLst>
              <a:ext uri="{FF2B5EF4-FFF2-40B4-BE49-F238E27FC236}">
                <a16:creationId xmlns:a16="http://schemas.microsoft.com/office/drawing/2014/main" id="{3F3E63BB-06E8-FD4B-84A4-151C7E9691AF}"/>
              </a:ext>
            </a:extLst>
          </p:cNvPr>
          <p:cNvSpPr txBox="1"/>
          <p:nvPr/>
        </p:nvSpPr>
        <p:spPr>
          <a:xfrm>
            <a:off x="6613454" y="1501208"/>
            <a:ext cx="5262664" cy="1323439"/>
          </a:xfrm>
          <a:prstGeom prst="rect">
            <a:avLst/>
          </a:prstGeom>
          <a:noFill/>
        </p:spPr>
        <p:txBody>
          <a:bodyPr wrap="square" rtlCol="0">
            <a:spAutoFit/>
          </a:bodyPr>
          <a:lstStyle/>
          <a:p>
            <a:r>
              <a:rPr lang="en-GB" sz="2000" dirty="0">
                <a:latin typeface="Avenir Book" panose="02000503020000020003" pitchFamily="2" charset="0"/>
              </a:rPr>
              <a:t>You are free to </a:t>
            </a:r>
            <a:r>
              <a:rPr lang="en-GB" sz="2000" b="1" dirty="0">
                <a:latin typeface="Avenir Book" panose="02000503020000020003" pitchFamily="2" charset="0"/>
              </a:rPr>
              <a:t>share –– </a:t>
            </a:r>
            <a:r>
              <a:rPr lang="en-GB" sz="2000" dirty="0">
                <a:latin typeface="Avenir Book" panose="02000503020000020003" pitchFamily="2" charset="0"/>
              </a:rPr>
              <a:t>copy and redistribute in any medium or format and </a:t>
            </a:r>
            <a:r>
              <a:rPr lang="en-GB" sz="2000" b="1" dirty="0">
                <a:latin typeface="Avenir Book" panose="02000503020000020003" pitchFamily="2" charset="0"/>
              </a:rPr>
              <a:t>adapt</a:t>
            </a:r>
            <a:r>
              <a:rPr lang="en-GB" sz="2000" dirty="0">
                <a:latin typeface="Avenir Book" panose="02000503020000020003" pitchFamily="2" charset="0"/>
              </a:rPr>
              <a:t> — remix, transform, and build for any purpose. Please credit Accounting Cafe.</a:t>
            </a:r>
          </a:p>
        </p:txBody>
      </p:sp>
      <p:sp>
        <p:nvSpPr>
          <p:cNvPr id="15" name="TextBox 14">
            <a:extLst>
              <a:ext uri="{FF2B5EF4-FFF2-40B4-BE49-F238E27FC236}">
                <a16:creationId xmlns:a16="http://schemas.microsoft.com/office/drawing/2014/main" id="{AE22C8B8-21E5-1A4F-8FA5-F74775F65DA6}"/>
              </a:ext>
            </a:extLst>
          </p:cNvPr>
          <p:cNvSpPr txBox="1"/>
          <p:nvPr/>
        </p:nvSpPr>
        <p:spPr>
          <a:xfrm>
            <a:off x="6613454" y="2914303"/>
            <a:ext cx="5262664" cy="400110"/>
          </a:xfrm>
          <a:prstGeom prst="rect">
            <a:avLst/>
          </a:prstGeom>
          <a:noFill/>
        </p:spPr>
        <p:txBody>
          <a:bodyPr wrap="square" rtlCol="0">
            <a:spAutoFit/>
          </a:bodyPr>
          <a:lstStyle/>
          <a:p>
            <a:r>
              <a:rPr lang="en-GB" sz="2000" b="1" dirty="0">
                <a:latin typeface="Avenir Heavy" panose="02000503020000020003" pitchFamily="2" charset="0"/>
              </a:rPr>
              <a:t>What’s included</a:t>
            </a:r>
          </a:p>
        </p:txBody>
      </p:sp>
      <p:sp>
        <p:nvSpPr>
          <p:cNvPr id="16" name="TextBox 15">
            <a:extLst>
              <a:ext uri="{FF2B5EF4-FFF2-40B4-BE49-F238E27FC236}">
                <a16:creationId xmlns:a16="http://schemas.microsoft.com/office/drawing/2014/main" id="{940FFF05-7455-1B4A-87DF-B6DD6B3DB4B2}"/>
              </a:ext>
            </a:extLst>
          </p:cNvPr>
          <p:cNvSpPr txBox="1"/>
          <p:nvPr/>
        </p:nvSpPr>
        <p:spPr>
          <a:xfrm>
            <a:off x="6613454" y="3261890"/>
            <a:ext cx="5262664" cy="3247043"/>
          </a:xfrm>
          <a:prstGeom prst="rect">
            <a:avLst/>
          </a:prstGeom>
          <a:noFill/>
        </p:spPr>
        <p:txBody>
          <a:bodyPr wrap="square" rtlCol="0">
            <a:spAutoFit/>
          </a:bodyPr>
          <a:lstStyle/>
          <a:p>
            <a:r>
              <a:rPr lang="en-GB" sz="2000" dirty="0">
                <a:latin typeface="Avenir Book" panose="02000503020000020003" pitchFamily="2" charset="0"/>
              </a:rPr>
              <a:t>There are image slides that are easier to use but can’t be edited.</a:t>
            </a:r>
          </a:p>
          <a:p>
            <a:endParaRPr lang="en-GB" sz="1400" dirty="0">
              <a:latin typeface="Avenir Book" panose="02000503020000020003" pitchFamily="2" charset="0"/>
            </a:endParaRPr>
          </a:p>
          <a:p>
            <a:r>
              <a:rPr lang="en-GB" sz="2000" dirty="0">
                <a:latin typeface="Avenir Book" panose="02000503020000020003" pitchFamily="2" charset="0"/>
              </a:rPr>
              <a:t>There is an editable slide so you can change the dates, and other details, but you may need to locate and install the font </a:t>
            </a:r>
            <a:r>
              <a:rPr lang="en-GB" sz="2000" b="1" dirty="0">
                <a:latin typeface="Avenir Book" panose="02000503020000020003" pitchFamily="2" charset="0"/>
              </a:rPr>
              <a:t>ticketing</a:t>
            </a:r>
            <a:r>
              <a:rPr lang="en-GB" sz="2000" dirty="0">
                <a:latin typeface="Avenir Book" panose="02000503020000020003" pitchFamily="2" charset="0"/>
              </a:rPr>
              <a:t> for this to work best (see link on this page).</a:t>
            </a:r>
          </a:p>
          <a:p>
            <a:endParaRPr lang="en-GB" sz="1100" dirty="0">
              <a:latin typeface="Avenir Book" panose="02000503020000020003" pitchFamily="2" charset="0"/>
            </a:endParaRPr>
          </a:p>
          <a:p>
            <a:r>
              <a:rPr lang="en-GB" sz="2000" dirty="0">
                <a:latin typeface="Avenir Book" panose="02000503020000020003" pitchFamily="2" charset="0"/>
              </a:rPr>
              <a:t>See the </a:t>
            </a:r>
            <a:r>
              <a:rPr lang="en-GB" sz="2000" b="1" dirty="0">
                <a:latin typeface="Avenir Book" panose="02000503020000020003" pitchFamily="2" charset="0"/>
              </a:rPr>
              <a:t>notes</a:t>
            </a:r>
            <a:r>
              <a:rPr lang="en-GB" sz="2000" dirty="0">
                <a:latin typeface="Avenir Book" panose="02000503020000020003" pitchFamily="2" charset="0"/>
              </a:rPr>
              <a:t> page (View &gt; Presentation Views in PowerPoint) for ideas about using this material in teaching settings.</a:t>
            </a:r>
          </a:p>
        </p:txBody>
      </p:sp>
      <p:sp>
        <p:nvSpPr>
          <p:cNvPr id="17" name="Slide Number Placeholder 4">
            <a:extLst>
              <a:ext uri="{FF2B5EF4-FFF2-40B4-BE49-F238E27FC236}">
                <a16:creationId xmlns:a16="http://schemas.microsoft.com/office/drawing/2014/main" id="{8F593720-00CD-5A47-88D2-EE06E7D82CA2}"/>
              </a:ext>
            </a:extLst>
          </p:cNvPr>
          <p:cNvSpPr>
            <a:spLocks noGrp="1"/>
          </p:cNvSpPr>
          <p:nvPr>
            <p:ph type="sldNum" sz="quarter" idx="12"/>
          </p:nvPr>
        </p:nvSpPr>
        <p:spPr>
          <a:xfrm>
            <a:off x="9448800" y="6492875"/>
            <a:ext cx="2743200" cy="365125"/>
          </a:xfrm>
        </p:spPr>
        <p:txBody>
          <a:bodyPr/>
          <a:lstStyle>
            <a:lvl1pPr>
              <a:defRPr>
                <a:latin typeface="Avenir Book" panose="02000503020000020003" pitchFamily="2" charset="0"/>
              </a:defRPr>
            </a:lvl1pPr>
          </a:lstStyle>
          <a:p>
            <a:r>
              <a:rPr lang="en-GB" dirty="0"/>
              <a:t>Version 1.1, 19 February 2021</a:t>
            </a:r>
            <a:endParaRPr lang="en-GB" dirty="0">
              <a:latin typeface="Avenir Book" panose="02000503020000020003" pitchFamily="2" charset="0"/>
            </a:endParaRPr>
          </a:p>
        </p:txBody>
      </p:sp>
    </p:spTree>
    <p:extLst>
      <p:ext uri="{BB962C8B-B14F-4D97-AF65-F5344CB8AC3E}">
        <p14:creationId xmlns:p14="http://schemas.microsoft.com/office/powerpoint/2010/main" val="2943279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of two train tickets">
            <a:extLst>
              <a:ext uri="{FF2B5EF4-FFF2-40B4-BE49-F238E27FC236}">
                <a16:creationId xmlns:a16="http://schemas.microsoft.com/office/drawing/2014/main" id="{C6CDE765-6F29-184F-AD3D-D82A57657134}"/>
              </a:ext>
            </a:extLst>
          </p:cNvPr>
          <p:cNvPicPr>
            <a:picLocks noChangeAspect="1"/>
          </p:cNvPicPr>
          <p:nvPr/>
        </p:nvPicPr>
        <p:blipFill>
          <a:blip r:embed="rId3"/>
          <a:stretch>
            <a:fillRect/>
          </a:stretch>
        </p:blipFill>
        <p:spPr>
          <a:xfrm>
            <a:off x="1394655" y="1994894"/>
            <a:ext cx="9690100" cy="3225800"/>
          </a:xfrm>
          <a:prstGeom prst="rect">
            <a:avLst/>
          </a:prstGeom>
        </p:spPr>
      </p:pic>
      <p:sp>
        <p:nvSpPr>
          <p:cNvPr id="28" name="Title: Train tickets">
            <a:extLst>
              <a:ext uri="{FF2B5EF4-FFF2-40B4-BE49-F238E27FC236}">
                <a16:creationId xmlns:a16="http://schemas.microsoft.com/office/drawing/2014/main" id="{E46216A8-BE27-2E4C-B298-01BE06C4A103}"/>
              </a:ext>
            </a:extLst>
          </p:cNvPr>
          <p:cNvSpPr>
            <a:spLocks noGrp="1"/>
          </p:cNvSpPr>
          <p:nvPr>
            <p:ph type="title"/>
          </p:nvPr>
        </p:nvSpPr>
        <p:spPr>
          <a:xfrm>
            <a:off x="0" y="-1442879"/>
            <a:ext cx="12192000" cy="1325563"/>
          </a:xfrm>
        </p:spPr>
        <p:txBody>
          <a:bodyPr/>
          <a:lstStyle/>
          <a:p>
            <a:r>
              <a:rPr lang="en-GB" dirty="0"/>
              <a:t>Train tickets (image only)</a:t>
            </a:r>
          </a:p>
        </p:txBody>
      </p:sp>
    </p:spTree>
    <p:extLst>
      <p:ext uri="{BB962C8B-B14F-4D97-AF65-F5344CB8AC3E}">
        <p14:creationId xmlns:p14="http://schemas.microsoft.com/office/powerpoint/2010/main" val="1310267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Ticket 2">
            <a:extLst>
              <a:ext uri="{FF2B5EF4-FFF2-40B4-BE49-F238E27FC236}">
                <a16:creationId xmlns:a16="http://schemas.microsoft.com/office/drawing/2014/main" id="{F3766E0E-F4D4-7F46-8D27-2963125741FE}"/>
              </a:ext>
            </a:extLst>
          </p:cNvPr>
          <p:cNvGrpSpPr/>
          <p:nvPr/>
        </p:nvGrpSpPr>
        <p:grpSpPr>
          <a:xfrm>
            <a:off x="6599764" y="2243036"/>
            <a:ext cx="4477789" cy="2755076"/>
            <a:chOff x="6513210" y="2069849"/>
            <a:chExt cx="4477789" cy="2755076"/>
          </a:xfrm>
        </p:grpSpPr>
        <p:grpSp>
          <p:nvGrpSpPr>
            <p:cNvPr id="186" name="Ticket wrap">
              <a:extLst>
                <a:ext uri="{FF2B5EF4-FFF2-40B4-BE49-F238E27FC236}">
                  <a16:creationId xmlns:a16="http://schemas.microsoft.com/office/drawing/2014/main" id="{61E7566A-25ED-CB4C-80EC-18B53694D67F}"/>
                </a:ext>
              </a:extLst>
            </p:cNvPr>
            <p:cNvGrpSpPr/>
            <p:nvPr/>
          </p:nvGrpSpPr>
          <p:grpSpPr>
            <a:xfrm rot="21187430">
              <a:off x="6513210" y="2069849"/>
              <a:ext cx="4310742" cy="2755076"/>
              <a:chOff x="5379523" y="1410272"/>
              <a:chExt cx="4310742" cy="2755076"/>
            </a:xfrm>
          </p:grpSpPr>
          <p:sp>
            <p:nvSpPr>
              <p:cNvPr id="214" name="Ticket outer orange">
                <a:extLst>
                  <a:ext uri="{FF2B5EF4-FFF2-40B4-BE49-F238E27FC236}">
                    <a16:creationId xmlns:a16="http://schemas.microsoft.com/office/drawing/2014/main" id="{FE35385A-4FD1-C842-9694-84174001D4D5}"/>
                  </a:ext>
                </a:extLst>
              </p:cNvPr>
              <p:cNvSpPr/>
              <p:nvPr/>
            </p:nvSpPr>
            <p:spPr>
              <a:xfrm>
                <a:off x="5379523" y="1410272"/>
                <a:ext cx="4310742" cy="2755076"/>
              </a:xfrm>
              <a:prstGeom prst="roundRect">
                <a:avLst>
                  <a:gd name="adj" fmla="val 6753"/>
                </a:avLst>
              </a:prstGeom>
              <a:solidFill>
                <a:srgbClr val="F0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Ticket inner yellow">
                <a:extLst>
                  <a:ext uri="{FF2B5EF4-FFF2-40B4-BE49-F238E27FC236}">
                    <a16:creationId xmlns:a16="http://schemas.microsoft.com/office/drawing/2014/main" id="{16BC2ADD-5FCD-2441-8915-97C9667F7CB9}"/>
                  </a:ext>
                </a:extLst>
              </p:cNvPr>
              <p:cNvSpPr/>
              <p:nvPr/>
            </p:nvSpPr>
            <p:spPr>
              <a:xfrm>
                <a:off x="5379523" y="1897161"/>
                <a:ext cx="4310742" cy="1781298"/>
              </a:xfrm>
              <a:prstGeom prst="rect">
                <a:avLst/>
              </a:prstGeom>
              <a:solidFill>
                <a:srgbClr val="FCF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16" name="National Rail logo">
                <a:extLst>
                  <a:ext uri="{FF2B5EF4-FFF2-40B4-BE49-F238E27FC236}">
                    <a16:creationId xmlns:a16="http://schemas.microsoft.com/office/drawing/2014/main" id="{7292C9CE-976C-C34B-9E52-017438C0C792}"/>
                  </a:ext>
                </a:extLst>
              </p:cNvPr>
              <p:cNvGrpSpPr/>
              <p:nvPr/>
            </p:nvGrpSpPr>
            <p:grpSpPr>
              <a:xfrm>
                <a:off x="5539154" y="3708437"/>
                <a:ext cx="413183" cy="413183"/>
                <a:chOff x="3059418" y="2678445"/>
                <a:chExt cx="594819" cy="594819"/>
              </a:xfrm>
            </p:grpSpPr>
            <p:sp>
              <p:nvSpPr>
                <p:cNvPr id="217" name="National Rail oval">
                  <a:extLst>
                    <a:ext uri="{FF2B5EF4-FFF2-40B4-BE49-F238E27FC236}">
                      <a16:creationId xmlns:a16="http://schemas.microsoft.com/office/drawing/2014/main" id="{FD65DC65-1371-9D43-9445-C484C12FC7C3}"/>
                    </a:ext>
                  </a:extLst>
                </p:cNvPr>
                <p:cNvSpPr/>
                <p:nvPr/>
              </p:nvSpPr>
              <p:spPr>
                <a:xfrm>
                  <a:off x="3059418" y="2678445"/>
                  <a:ext cx="594819" cy="594819"/>
                </a:xfrm>
                <a:prstGeom prst="ellipse">
                  <a:avLst/>
                </a:prstGeom>
                <a:solidFill>
                  <a:srgbClr val="FCF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8" name="National Rail tracks">
                  <a:extLst>
                    <a:ext uri="{FF2B5EF4-FFF2-40B4-BE49-F238E27FC236}">
                      <a16:creationId xmlns:a16="http://schemas.microsoft.com/office/drawing/2014/main" id="{8B4567FB-BA03-7746-AF6B-D9AAD7D822A8}"/>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2091" b="95122" l="0" r="98523">
                              <a14:foregroundMark x1="35654" y1="8362" x2="35654" y2="8362"/>
                              <a14:foregroundMark x1="27637" y1="2787" x2="27637" y2="2787"/>
                              <a14:foregroundMark x1="93249" y1="32404" x2="93249" y2="32404"/>
                              <a14:foregroundMark x1="95992" y1="31359" x2="95992" y2="31359"/>
                              <a14:foregroundMark x1="98945" y1="31010" x2="98945" y2="31010"/>
                              <a14:foregroundMark x1="99367" y1="68293" x2="99367" y2="68293"/>
                              <a14:foregroundMark x1="58861" y1="95122" x2="58861" y2="95122"/>
                              <a14:foregroundMark x1="4430" y1="34843" x2="4430" y2="34843"/>
                              <a14:foregroundMark x1="2110" y1="66202" x2="2110" y2="66202"/>
                              <a14:foregroundMark x1="0" y1="31707" x2="0" y2="31707"/>
                            </a14:backgroundRemoval>
                          </a14:imgEffect>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117149" y="2830732"/>
                  <a:ext cx="479356" cy="290244"/>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40" name="Other information">
              <a:extLst>
                <a:ext uri="{FF2B5EF4-FFF2-40B4-BE49-F238E27FC236}">
                  <a16:creationId xmlns:a16="http://schemas.microsoft.com/office/drawing/2014/main" id="{2082629C-FB33-8249-A8EE-FBAA98BAAF3B}"/>
                </a:ext>
              </a:extLst>
            </p:cNvPr>
            <p:cNvGrpSpPr/>
            <p:nvPr/>
          </p:nvGrpSpPr>
          <p:grpSpPr>
            <a:xfrm>
              <a:off x="6607460" y="2508762"/>
              <a:ext cx="4383539" cy="2138629"/>
              <a:chOff x="6607460" y="2508762"/>
              <a:chExt cx="4383539" cy="2138629"/>
            </a:xfrm>
          </p:grpSpPr>
          <p:sp>
            <p:nvSpPr>
              <p:cNvPr id="213" name="Printed on time and date">
                <a:extLst>
                  <a:ext uri="{FF2B5EF4-FFF2-40B4-BE49-F238E27FC236}">
                    <a16:creationId xmlns:a16="http://schemas.microsoft.com/office/drawing/2014/main" id="{D0236EEA-9A03-744D-8D73-3B663686695A}"/>
                  </a:ext>
                </a:extLst>
              </p:cNvPr>
              <p:cNvSpPr txBox="1"/>
              <p:nvPr/>
            </p:nvSpPr>
            <p:spPr>
              <a:xfrm rot="21187430">
                <a:off x="9663391" y="4447336"/>
                <a:ext cx="1327608" cy="200055"/>
              </a:xfrm>
              <a:prstGeom prst="rect">
                <a:avLst/>
              </a:prstGeom>
              <a:noFill/>
            </p:spPr>
            <p:txBody>
              <a:bodyPr wrap="none" rtlCol="0">
                <a:spAutoFit/>
              </a:bodyPr>
              <a:lstStyle/>
              <a:p>
                <a:r>
                  <a:rPr lang="en-GB" sz="700" dirty="0">
                    <a:solidFill>
                      <a:schemeClr val="tx1">
                        <a:lumMod val="65000"/>
                        <a:lumOff val="35000"/>
                      </a:schemeClr>
                    </a:solidFill>
                    <a:latin typeface="Ticketing" pitchFamily="2" charset="77"/>
                    <a:cs typeface="Courier New" panose="02070309020205020404" pitchFamily="49" charset="0"/>
                  </a:rPr>
                  <a:t>Printed 15:53 on 2</a:t>
                </a:r>
                <a:r>
                  <a:rPr lang="en-GB" sz="700" spc="200" dirty="0">
                    <a:solidFill>
                      <a:schemeClr val="tx1">
                        <a:lumMod val="65000"/>
                        <a:lumOff val="35000"/>
                      </a:schemeClr>
                    </a:solidFill>
                    <a:latin typeface="Ticketing" pitchFamily="2" charset="77"/>
                    <a:cs typeface="Courier New" panose="02070309020205020404" pitchFamily="49" charset="0"/>
                  </a:rPr>
                  <a:t>0ᐧ</a:t>
                </a:r>
                <a:r>
                  <a:rPr lang="en-GB" sz="700" dirty="0">
                    <a:solidFill>
                      <a:schemeClr val="tx1">
                        <a:lumMod val="65000"/>
                        <a:lumOff val="35000"/>
                      </a:schemeClr>
                    </a:solidFill>
                    <a:latin typeface="Ticketing" pitchFamily="2" charset="77"/>
                    <a:cs typeface="Courier New" panose="02070309020205020404" pitchFamily="49" charset="0"/>
                  </a:rPr>
                  <a:t>JN</a:t>
                </a:r>
                <a:r>
                  <a:rPr lang="en-GB" sz="700" spc="200" dirty="0">
                    <a:solidFill>
                      <a:schemeClr val="tx1">
                        <a:lumMod val="65000"/>
                        <a:lumOff val="35000"/>
                      </a:schemeClr>
                    </a:solidFill>
                    <a:latin typeface="Ticketing" pitchFamily="2" charset="77"/>
                    <a:cs typeface="Courier New" panose="02070309020205020404" pitchFamily="49" charset="0"/>
                  </a:rPr>
                  <a:t>Rᐧ</a:t>
                </a:r>
                <a:r>
                  <a:rPr lang="en-GB" sz="700" dirty="0">
                    <a:solidFill>
                      <a:schemeClr val="tx1">
                        <a:lumMod val="65000"/>
                        <a:lumOff val="35000"/>
                      </a:schemeClr>
                    </a:solidFill>
                    <a:latin typeface="Ticketing" pitchFamily="2" charset="77"/>
                    <a:cs typeface="Courier New" panose="02070309020205020404" pitchFamily="49" charset="0"/>
                  </a:rPr>
                  <a:t>21 </a:t>
                </a:r>
              </a:p>
            </p:txBody>
          </p:sp>
          <p:sp>
            <p:nvSpPr>
              <p:cNvPr id="192" name="Class heading">
                <a:extLst>
                  <a:ext uri="{FF2B5EF4-FFF2-40B4-BE49-F238E27FC236}">
                    <a16:creationId xmlns:a16="http://schemas.microsoft.com/office/drawing/2014/main" id="{8D35EB03-5775-894A-A490-03BDB9FDF7F9}"/>
                  </a:ext>
                </a:extLst>
              </p:cNvPr>
              <p:cNvSpPr txBox="1"/>
              <p:nvPr/>
            </p:nvSpPr>
            <p:spPr>
              <a:xfrm rot="21187430">
                <a:off x="6607460" y="2865304"/>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Class</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195" name="Adult ONE">
                <a:extLst>
                  <a:ext uri="{FF2B5EF4-FFF2-40B4-BE49-F238E27FC236}">
                    <a16:creationId xmlns:a16="http://schemas.microsoft.com/office/drawing/2014/main" id="{BF2B8E3B-EC16-6E41-9EED-D8D5DF054D4F}"/>
                  </a:ext>
                </a:extLst>
              </p:cNvPr>
              <p:cNvSpPr txBox="1"/>
              <p:nvPr/>
            </p:nvSpPr>
            <p:spPr>
              <a:xfrm rot="21187430">
                <a:off x="8633208" y="2724731"/>
                <a:ext cx="540533" cy="338554"/>
              </a:xfrm>
              <a:prstGeom prst="rect">
                <a:avLst/>
              </a:prstGeom>
              <a:noFill/>
            </p:spPr>
            <p:txBody>
              <a:bodyPr wrap="none" rtlCol="0">
                <a:spAutoFit/>
              </a:bodyPr>
              <a:lstStyle/>
              <a:p>
                <a:r>
                  <a:rPr lang="en-GB" sz="1600" spc="200">
                    <a:solidFill>
                      <a:schemeClr val="tx1">
                        <a:lumMod val="50000"/>
                        <a:lumOff val="50000"/>
                      </a:schemeClr>
                    </a:solidFill>
                    <a:latin typeface="Ticketing" pitchFamily="2" charset="77"/>
                    <a:cs typeface="Courier New" panose="02070309020205020404" pitchFamily="49" charset="0"/>
                  </a:rPr>
                  <a:t>ONE</a:t>
                </a:r>
              </a:p>
            </p:txBody>
          </p:sp>
          <p:sp>
            <p:nvSpPr>
              <p:cNvPr id="196" name="Child NIL">
                <a:extLst>
                  <a:ext uri="{FF2B5EF4-FFF2-40B4-BE49-F238E27FC236}">
                    <a16:creationId xmlns:a16="http://schemas.microsoft.com/office/drawing/2014/main" id="{89B2DF5B-950A-6A4C-B913-E8BD40020D82}"/>
                  </a:ext>
                </a:extLst>
              </p:cNvPr>
              <p:cNvSpPr txBox="1"/>
              <p:nvPr/>
            </p:nvSpPr>
            <p:spPr>
              <a:xfrm rot="21187430">
                <a:off x="9098375" y="2670955"/>
                <a:ext cx="502061" cy="338554"/>
              </a:xfrm>
              <a:prstGeom prst="rect">
                <a:avLst/>
              </a:prstGeom>
              <a:noFill/>
            </p:spPr>
            <p:txBody>
              <a:bodyPr wrap="none" rtlCol="0">
                <a:spAutoFit/>
              </a:bodyPr>
              <a:lstStyle/>
              <a:p>
                <a:r>
                  <a:rPr lang="en-GB" sz="1600" spc="100">
                    <a:solidFill>
                      <a:schemeClr val="tx1">
                        <a:lumMod val="50000"/>
                        <a:lumOff val="50000"/>
                      </a:schemeClr>
                    </a:solidFill>
                    <a:latin typeface="Ticketing" pitchFamily="2" charset="77"/>
                    <a:cs typeface="Courier New" panose="02070309020205020404" pitchFamily="49" charset="0"/>
                  </a:rPr>
                  <a:t>NIL</a:t>
                </a:r>
              </a:p>
            </p:txBody>
          </p:sp>
          <p:sp>
            <p:nvSpPr>
              <p:cNvPr id="197" name="Adult heading">
                <a:extLst>
                  <a:ext uri="{FF2B5EF4-FFF2-40B4-BE49-F238E27FC236}">
                    <a16:creationId xmlns:a16="http://schemas.microsoft.com/office/drawing/2014/main" id="{87C1249C-663C-0F4F-83BE-EB202862EBD0}"/>
                  </a:ext>
                </a:extLst>
              </p:cNvPr>
              <p:cNvSpPr txBox="1"/>
              <p:nvPr/>
            </p:nvSpPr>
            <p:spPr>
              <a:xfrm rot="21187430">
                <a:off x="8608544" y="2647256"/>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Adult</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198" name="Child heading">
                <a:extLst>
                  <a:ext uri="{FF2B5EF4-FFF2-40B4-BE49-F238E27FC236}">
                    <a16:creationId xmlns:a16="http://schemas.microsoft.com/office/drawing/2014/main" id="{A0AA9B14-4FB9-424A-A97C-25EE4D6DA316}"/>
                  </a:ext>
                </a:extLst>
              </p:cNvPr>
              <p:cNvSpPr txBox="1"/>
              <p:nvPr/>
            </p:nvSpPr>
            <p:spPr>
              <a:xfrm rot="21187430">
                <a:off x="9073573" y="2591178"/>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Child</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199" name="Ticket type">
                <a:extLst>
                  <a:ext uri="{FF2B5EF4-FFF2-40B4-BE49-F238E27FC236}">
                    <a16:creationId xmlns:a16="http://schemas.microsoft.com/office/drawing/2014/main" id="{F6913CAB-E9CE-394A-A12F-0827959F0F80}"/>
                  </a:ext>
                </a:extLst>
              </p:cNvPr>
              <p:cNvSpPr txBox="1"/>
              <p:nvPr/>
            </p:nvSpPr>
            <p:spPr>
              <a:xfrm rot="21187430">
                <a:off x="10091422" y="2508762"/>
                <a:ext cx="574196" cy="369332"/>
              </a:xfrm>
              <a:prstGeom prst="rect">
                <a:avLst/>
              </a:prstGeom>
              <a:noFill/>
            </p:spPr>
            <p:txBody>
              <a:bodyPr wrap="none" rtlCol="0">
                <a:spAutoFit/>
              </a:bodyPr>
              <a:lstStyle/>
              <a:p>
                <a:r>
                  <a:rPr lang="en-GB" b="1" spc="200">
                    <a:solidFill>
                      <a:schemeClr val="tx1">
                        <a:lumMod val="50000"/>
                        <a:lumOff val="50000"/>
                      </a:schemeClr>
                    </a:solidFill>
                    <a:latin typeface="Ticketing" pitchFamily="2" charset="77"/>
                    <a:cs typeface="Courier New" panose="02070309020205020404" pitchFamily="49" charset="0"/>
                  </a:rPr>
                  <a:t>SGL</a:t>
                </a:r>
              </a:p>
            </p:txBody>
          </p:sp>
          <p:sp>
            <p:nvSpPr>
              <p:cNvPr id="200" name="Start date of ticket">
                <a:extLst>
                  <a:ext uri="{FF2B5EF4-FFF2-40B4-BE49-F238E27FC236}">
                    <a16:creationId xmlns:a16="http://schemas.microsoft.com/office/drawing/2014/main" id="{E895CAE7-D288-E44B-8CD3-C6523A329298}"/>
                  </a:ext>
                </a:extLst>
              </p:cNvPr>
              <p:cNvSpPr txBox="1"/>
              <p:nvPr/>
            </p:nvSpPr>
            <p:spPr>
              <a:xfrm rot="21187430">
                <a:off x="7576050" y="3220116"/>
                <a:ext cx="1024639" cy="338554"/>
              </a:xfrm>
              <a:prstGeom prst="rect">
                <a:avLst/>
              </a:prstGeom>
              <a:noFill/>
            </p:spPr>
            <p:txBody>
              <a:bodyPr wrap="none" rtlCol="0">
                <a:spAutoFit/>
              </a:bodyPr>
              <a:lstStyle/>
              <a:p>
                <a:r>
                  <a:rPr lang="en-GB" sz="1600" dirty="0">
                    <a:solidFill>
                      <a:schemeClr val="tx1">
                        <a:lumMod val="50000"/>
                        <a:lumOff val="50000"/>
                      </a:schemeClr>
                    </a:solidFill>
                    <a:latin typeface="Ticketing" pitchFamily="2" charset="77"/>
                    <a:cs typeface="Courier New" panose="02070309020205020404" pitchFamily="49" charset="0"/>
                  </a:rPr>
                  <a:t>1</a:t>
                </a:r>
                <a:r>
                  <a:rPr lang="en-GB" sz="1600" spc="200" dirty="0">
                    <a:solidFill>
                      <a:schemeClr val="tx1">
                        <a:lumMod val="50000"/>
                        <a:lumOff val="50000"/>
                      </a:schemeClr>
                    </a:solidFill>
                    <a:latin typeface="Ticketing" pitchFamily="2" charset="77"/>
                    <a:cs typeface="Courier New" panose="02070309020205020404" pitchFamily="49" charset="0"/>
                  </a:rPr>
                  <a:t>9ᐧ</a:t>
                </a:r>
                <a:r>
                  <a:rPr lang="en-GB" sz="1600" dirty="0">
                    <a:solidFill>
                      <a:schemeClr val="tx1">
                        <a:lumMod val="50000"/>
                        <a:lumOff val="50000"/>
                      </a:schemeClr>
                    </a:solidFill>
                    <a:latin typeface="Ticketing" pitchFamily="2" charset="77"/>
                    <a:cs typeface="Courier New" panose="02070309020205020404" pitchFamily="49" charset="0"/>
                  </a:rPr>
                  <a:t>MA</a:t>
                </a:r>
                <a:r>
                  <a:rPr lang="en-GB" sz="1600" spc="200" dirty="0">
                    <a:solidFill>
                      <a:schemeClr val="tx1">
                        <a:lumMod val="50000"/>
                        <a:lumOff val="50000"/>
                      </a:schemeClr>
                    </a:solidFill>
                    <a:latin typeface="Ticketing" pitchFamily="2" charset="77"/>
                    <a:cs typeface="Courier New" panose="02070309020205020404" pitchFamily="49" charset="0"/>
                  </a:rPr>
                  <a:t>Yᐧ</a:t>
                </a:r>
                <a:r>
                  <a:rPr lang="en-GB" sz="1600" dirty="0">
                    <a:solidFill>
                      <a:schemeClr val="tx1">
                        <a:lumMod val="50000"/>
                        <a:lumOff val="50000"/>
                      </a:schemeClr>
                    </a:solidFill>
                    <a:latin typeface="Ticketing" pitchFamily="2" charset="77"/>
                    <a:cs typeface="Courier New" panose="02070309020205020404" pitchFamily="49" charset="0"/>
                  </a:rPr>
                  <a:t>21</a:t>
                </a:r>
              </a:p>
            </p:txBody>
          </p:sp>
          <p:sp>
            <p:nvSpPr>
              <p:cNvPr id="201" name="Start date heading">
                <a:extLst>
                  <a:ext uri="{FF2B5EF4-FFF2-40B4-BE49-F238E27FC236}">
                    <a16:creationId xmlns:a16="http://schemas.microsoft.com/office/drawing/2014/main" id="{015F0063-E82C-C44E-88D6-25DC626CB191}"/>
                  </a:ext>
                </a:extLst>
              </p:cNvPr>
              <p:cNvSpPr txBox="1"/>
              <p:nvPr/>
            </p:nvSpPr>
            <p:spPr>
              <a:xfrm rot="21187430">
                <a:off x="7562530" y="3153624"/>
                <a:ext cx="649537"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Start date</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02" name="Number of ticket">
                <a:extLst>
                  <a:ext uri="{FF2B5EF4-FFF2-40B4-BE49-F238E27FC236}">
                    <a16:creationId xmlns:a16="http://schemas.microsoft.com/office/drawing/2014/main" id="{341D7F26-1C0E-2E46-8965-9E061D894813}"/>
                  </a:ext>
                </a:extLst>
              </p:cNvPr>
              <p:cNvSpPr txBox="1"/>
              <p:nvPr/>
            </p:nvSpPr>
            <p:spPr>
              <a:xfrm rot="21187430">
                <a:off x="8663078" y="3035922"/>
                <a:ext cx="1858201" cy="338554"/>
              </a:xfrm>
              <a:prstGeom prst="rect">
                <a:avLst/>
              </a:prstGeom>
              <a:noFill/>
            </p:spPr>
            <p:txBody>
              <a:bodyPr wrap="none" rtlCol="0">
                <a:spAutoFit/>
              </a:bodyPr>
              <a:lstStyle/>
              <a:p>
                <a:r>
                  <a:rPr lang="en-GB" sz="1600">
                    <a:solidFill>
                      <a:schemeClr val="tx1">
                        <a:lumMod val="50000"/>
                        <a:lumOff val="50000"/>
                      </a:schemeClr>
                    </a:solidFill>
                    <a:latin typeface="Ticketing" pitchFamily="2" charset="77"/>
                    <a:cs typeface="Courier New" panose="02070309020205020404" pitchFamily="49" charset="0"/>
                  </a:rPr>
                  <a:t>25425  45934356F94</a:t>
                </a:r>
              </a:p>
            </p:txBody>
          </p:sp>
          <p:sp>
            <p:nvSpPr>
              <p:cNvPr id="203" name="Number heading">
                <a:extLst>
                  <a:ext uri="{FF2B5EF4-FFF2-40B4-BE49-F238E27FC236}">
                    <a16:creationId xmlns:a16="http://schemas.microsoft.com/office/drawing/2014/main" id="{E13857BF-ED09-B942-87A4-2F39AE262488}"/>
                  </a:ext>
                </a:extLst>
              </p:cNvPr>
              <p:cNvSpPr txBox="1"/>
              <p:nvPr/>
            </p:nvSpPr>
            <p:spPr>
              <a:xfrm rot="21187430">
                <a:off x="8642962" y="3034159"/>
                <a:ext cx="470000"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Number</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08" name="Any permitted route">
                <a:extLst>
                  <a:ext uri="{FF2B5EF4-FFF2-40B4-BE49-F238E27FC236}">
                    <a16:creationId xmlns:a16="http://schemas.microsoft.com/office/drawing/2014/main" id="{4CF0BE60-BEDE-474E-A588-66C13E3F209A}"/>
                  </a:ext>
                </a:extLst>
              </p:cNvPr>
              <p:cNvSpPr txBox="1"/>
              <p:nvPr/>
            </p:nvSpPr>
            <p:spPr>
              <a:xfrm rot="21187430">
                <a:off x="8200352" y="4034037"/>
                <a:ext cx="851515" cy="230832"/>
              </a:xfrm>
              <a:prstGeom prst="rect">
                <a:avLst/>
              </a:prstGeom>
              <a:noFill/>
            </p:spPr>
            <p:txBody>
              <a:bodyPr wrap="none" rtlCol="0" anchor="ctr">
                <a:spAutoFit/>
              </a:bodyPr>
              <a:lstStyle/>
              <a:p>
                <a:r>
                  <a:rPr lang="en-GB" sz="900" b="1">
                    <a:solidFill>
                      <a:schemeClr val="tx1">
                        <a:lumMod val="50000"/>
                        <a:lumOff val="50000"/>
                      </a:schemeClr>
                    </a:solidFill>
                    <a:latin typeface="Ticketing" pitchFamily="2" charset="77"/>
                    <a:cs typeface="Courier New" panose="02070309020205020404" pitchFamily="49" charset="0"/>
                  </a:rPr>
                  <a:t>ANY PERMITTED</a:t>
                </a:r>
              </a:p>
            </p:txBody>
          </p:sp>
          <p:sp>
            <p:nvSpPr>
              <p:cNvPr id="209" name="Route heading">
                <a:extLst>
                  <a:ext uri="{FF2B5EF4-FFF2-40B4-BE49-F238E27FC236}">
                    <a16:creationId xmlns:a16="http://schemas.microsoft.com/office/drawing/2014/main" id="{313FF5AA-1A1C-0847-8AE2-B2E28869CCC3}"/>
                  </a:ext>
                </a:extLst>
              </p:cNvPr>
              <p:cNvSpPr txBox="1"/>
              <p:nvPr/>
            </p:nvSpPr>
            <p:spPr>
              <a:xfrm rot="21187430">
                <a:off x="8191389" y="3953254"/>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Route</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10" name="Valid on date shown">
                <a:extLst>
                  <a:ext uri="{FF2B5EF4-FFF2-40B4-BE49-F238E27FC236}">
                    <a16:creationId xmlns:a16="http://schemas.microsoft.com/office/drawing/2014/main" id="{27DF7754-E373-5048-B73F-13C90FA54551}"/>
                  </a:ext>
                </a:extLst>
              </p:cNvPr>
              <p:cNvSpPr txBox="1"/>
              <p:nvPr/>
            </p:nvSpPr>
            <p:spPr>
              <a:xfrm rot="21187430">
                <a:off x="9256413" y="3902112"/>
                <a:ext cx="851515" cy="230832"/>
              </a:xfrm>
              <a:prstGeom prst="rect">
                <a:avLst/>
              </a:prstGeom>
              <a:noFill/>
            </p:spPr>
            <p:txBody>
              <a:bodyPr wrap="none" rtlCol="0" anchor="ctr">
                <a:spAutoFit/>
              </a:bodyPr>
              <a:lstStyle/>
              <a:p>
                <a:r>
                  <a:rPr lang="en-GB" sz="900" b="1">
                    <a:solidFill>
                      <a:schemeClr val="tx1">
                        <a:lumMod val="50000"/>
                        <a:lumOff val="50000"/>
                      </a:schemeClr>
                    </a:solidFill>
                    <a:latin typeface="Ticketing" pitchFamily="2" charset="77"/>
                    <a:cs typeface="Courier New" panose="02070309020205020404" pitchFamily="49" charset="0"/>
                  </a:rPr>
                  <a:t>ON DATE SHOWN</a:t>
                </a:r>
              </a:p>
            </p:txBody>
          </p:sp>
          <p:sp>
            <p:nvSpPr>
              <p:cNvPr id="211" name="Validity heading">
                <a:extLst>
                  <a:ext uri="{FF2B5EF4-FFF2-40B4-BE49-F238E27FC236}">
                    <a16:creationId xmlns:a16="http://schemas.microsoft.com/office/drawing/2014/main" id="{56D79672-2443-D24F-9E7B-FA62C36B7AF1}"/>
                  </a:ext>
                </a:extLst>
              </p:cNvPr>
              <p:cNvSpPr txBox="1"/>
              <p:nvPr/>
            </p:nvSpPr>
            <p:spPr>
              <a:xfrm rot="21187430">
                <a:off x="9246949" y="3812980"/>
                <a:ext cx="556563"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Validity</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12" name="Type of ticket">
                <a:extLst>
                  <a:ext uri="{FF2B5EF4-FFF2-40B4-BE49-F238E27FC236}">
                    <a16:creationId xmlns:a16="http://schemas.microsoft.com/office/drawing/2014/main" id="{2FBECFC3-932F-3140-AADA-54B723C8D9D0}"/>
                  </a:ext>
                </a:extLst>
              </p:cNvPr>
              <p:cNvSpPr txBox="1"/>
              <p:nvPr/>
            </p:nvSpPr>
            <p:spPr>
              <a:xfrm rot="21247430">
                <a:off x="9822326" y="4097259"/>
                <a:ext cx="1040670" cy="369332"/>
              </a:xfrm>
              <a:prstGeom prst="rect">
                <a:avLst/>
              </a:prstGeom>
              <a:noFill/>
            </p:spPr>
            <p:txBody>
              <a:bodyPr wrap="none" rtlCol="0">
                <a:spAutoFit/>
              </a:bodyPr>
              <a:lstStyle/>
              <a:p>
                <a:r>
                  <a:rPr lang="en-GB" spc="300">
                    <a:solidFill>
                      <a:schemeClr val="tx1">
                        <a:lumMod val="65000"/>
                        <a:lumOff val="35000"/>
                      </a:schemeClr>
                    </a:solidFill>
                    <a:latin typeface="Ticketing" pitchFamily="2" charset="77"/>
                    <a:cs typeface="Courier New" panose="02070309020205020404" pitchFamily="49" charset="0"/>
                  </a:rPr>
                  <a:t>SINGLE</a:t>
                </a:r>
              </a:p>
            </p:txBody>
          </p:sp>
        </p:grpSp>
        <p:sp>
          <p:nvSpPr>
            <p:cNvPr id="191" name="Class STD">
              <a:extLst>
                <a:ext uri="{FF2B5EF4-FFF2-40B4-BE49-F238E27FC236}">
                  <a16:creationId xmlns:a16="http://schemas.microsoft.com/office/drawing/2014/main" id="{958034FE-06A3-0042-9354-6BA61F5972FA}"/>
                </a:ext>
              </a:extLst>
            </p:cNvPr>
            <p:cNvSpPr txBox="1"/>
            <p:nvPr/>
          </p:nvSpPr>
          <p:spPr>
            <a:xfrm rot="21187430">
              <a:off x="6621831" y="2930015"/>
              <a:ext cx="574196" cy="369332"/>
            </a:xfrm>
            <a:prstGeom prst="rect">
              <a:avLst/>
            </a:prstGeom>
            <a:noFill/>
          </p:spPr>
          <p:txBody>
            <a:bodyPr wrap="none" rtlCol="0">
              <a:spAutoFit/>
            </a:bodyPr>
            <a:lstStyle/>
            <a:p>
              <a:r>
                <a:rPr lang="en-GB" b="1" spc="200">
                  <a:solidFill>
                    <a:schemeClr val="tx1">
                      <a:lumMod val="50000"/>
                      <a:lumOff val="50000"/>
                    </a:schemeClr>
                  </a:solidFill>
                  <a:latin typeface="Ticketing" pitchFamily="2" charset="77"/>
                  <a:cs typeface="Courier New" panose="02070309020205020404" pitchFamily="49" charset="0"/>
                </a:rPr>
                <a:t>STD</a:t>
              </a:r>
            </a:p>
          </p:txBody>
        </p:sp>
        <p:sp>
          <p:nvSpPr>
            <p:cNvPr id="193" name="SINGLE">
              <a:extLst>
                <a:ext uri="{FF2B5EF4-FFF2-40B4-BE49-F238E27FC236}">
                  <a16:creationId xmlns:a16="http://schemas.microsoft.com/office/drawing/2014/main" id="{AA2D4C09-F40E-C14D-A465-7A64333AFBE0}"/>
                </a:ext>
              </a:extLst>
            </p:cNvPr>
            <p:cNvSpPr txBox="1"/>
            <p:nvPr/>
          </p:nvSpPr>
          <p:spPr>
            <a:xfrm rot="21187430">
              <a:off x="7163328" y="2839235"/>
              <a:ext cx="1242648" cy="338554"/>
            </a:xfrm>
            <a:prstGeom prst="rect">
              <a:avLst/>
            </a:prstGeom>
            <a:noFill/>
          </p:spPr>
          <p:txBody>
            <a:bodyPr wrap="none" rtlCol="0">
              <a:spAutoFit/>
            </a:bodyPr>
            <a:lstStyle/>
            <a:p>
              <a:r>
                <a:rPr lang="en-GB" sz="1600" spc="100">
                  <a:solidFill>
                    <a:schemeClr val="tx1">
                      <a:lumMod val="50000"/>
                      <a:lumOff val="50000"/>
                    </a:schemeClr>
                  </a:solidFill>
                  <a:latin typeface="Ticketing" pitchFamily="2" charset="77"/>
                  <a:cs typeface="Courier New" panose="02070309020205020404" pitchFamily="49" charset="0"/>
                </a:rPr>
                <a:t>DAY SINGLE</a:t>
              </a:r>
            </a:p>
          </p:txBody>
        </p:sp>
        <p:sp>
          <p:nvSpPr>
            <p:cNvPr id="194" name="Ticket type">
              <a:extLst>
                <a:ext uri="{FF2B5EF4-FFF2-40B4-BE49-F238E27FC236}">
                  <a16:creationId xmlns:a16="http://schemas.microsoft.com/office/drawing/2014/main" id="{2FC15725-E99E-7644-9948-647F0CA150D2}"/>
                </a:ext>
              </a:extLst>
            </p:cNvPr>
            <p:cNvSpPr txBox="1"/>
            <p:nvPr/>
          </p:nvSpPr>
          <p:spPr>
            <a:xfrm rot="21187430">
              <a:off x="7150425" y="2783010"/>
              <a:ext cx="696024"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Ticket type</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04" name="19 May 21">
              <a:extLst>
                <a:ext uri="{FF2B5EF4-FFF2-40B4-BE49-F238E27FC236}">
                  <a16:creationId xmlns:a16="http://schemas.microsoft.com/office/drawing/2014/main" id="{B7808FD9-1570-9D4D-8D47-1C246BE77483}"/>
                </a:ext>
              </a:extLst>
            </p:cNvPr>
            <p:cNvSpPr txBox="1"/>
            <p:nvPr/>
          </p:nvSpPr>
          <p:spPr>
            <a:xfrm rot="21187430">
              <a:off x="8159632" y="3619268"/>
              <a:ext cx="1112805" cy="369332"/>
            </a:xfrm>
            <a:prstGeom prst="rect">
              <a:avLst/>
            </a:prstGeom>
            <a:noFill/>
          </p:spPr>
          <p:txBody>
            <a:bodyPr wrap="none" rtlCol="0">
              <a:spAutoFit/>
            </a:bodyPr>
            <a:lstStyle/>
            <a:p>
              <a:r>
                <a:rPr lang="en-GB">
                  <a:solidFill>
                    <a:schemeClr val="tx1">
                      <a:lumMod val="50000"/>
                      <a:lumOff val="50000"/>
                    </a:schemeClr>
                  </a:solidFill>
                  <a:latin typeface="Ticketing" pitchFamily="2" charset="77"/>
                  <a:cs typeface="Courier New" panose="02070309020205020404" pitchFamily="49" charset="0"/>
                </a:rPr>
                <a:t>1</a:t>
              </a:r>
              <a:r>
                <a:rPr lang="en-GB" spc="200">
                  <a:solidFill>
                    <a:schemeClr val="tx1">
                      <a:lumMod val="50000"/>
                      <a:lumOff val="50000"/>
                    </a:schemeClr>
                  </a:solidFill>
                  <a:latin typeface="Ticketing" pitchFamily="2" charset="77"/>
                  <a:cs typeface="Courier New" panose="02070309020205020404" pitchFamily="49" charset="0"/>
                </a:rPr>
                <a:t>9ᐧ</a:t>
              </a:r>
              <a:r>
                <a:rPr lang="en-GB">
                  <a:solidFill>
                    <a:schemeClr val="tx1">
                      <a:lumMod val="50000"/>
                      <a:lumOff val="50000"/>
                    </a:schemeClr>
                  </a:solidFill>
                  <a:latin typeface="Ticketing" pitchFamily="2" charset="77"/>
                  <a:cs typeface="Courier New" panose="02070309020205020404" pitchFamily="49" charset="0"/>
                </a:rPr>
                <a:t>MA</a:t>
              </a:r>
              <a:r>
                <a:rPr lang="en-GB" spc="200">
                  <a:solidFill>
                    <a:schemeClr val="tx1">
                      <a:lumMod val="50000"/>
                      <a:lumOff val="50000"/>
                    </a:schemeClr>
                  </a:solidFill>
                  <a:latin typeface="Ticketing" pitchFamily="2" charset="77"/>
                  <a:cs typeface="Courier New" panose="02070309020205020404" pitchFamily="49" charset="0"/>
                </a:rPr>
                <a:t>Yᐧ</a:t>
              </a:r>
              <a:r>
                <a:rPr lang="en-GB">
                  <a:solidFill>
                    <a:schemeClr val="tx1">
                      <a:lumMod val="50000"/>
                      <a:lumOff val="50000"/>
                    </a:schemeClr>
                  </a:solidFill>
                  <a:latin typeface="Ticketing" pitchFamily="2" charset="77"/>
                  <a:cs typeface="Courier New" panose="02070309020205020404" pitchFamily="49" charset="0"/>
                </a:rPr>
                <a:t>21</a:t>
              </a:r>
            </a:p>
          </p:txBody>
        </p:sp>
        <p:sp>
          <p:nvSpPr>
            <p:cNvPr id="205" name="Valid until">
              <a:extLst>
                <a:ext uri="{FF2B5EF4-FFF2-40B4-BE49-F238E27FC236}">
                  <a16:creationId xmlns:a16="http://schemas.microsoft.com/office/drawing/2014/main" id="{7B09AA23-96FB-9E44-91BF-9931701C52AB}"/>
                </a:ext>
              </a:extLst>
            </p:cNvPr>
            <p:cNvSpPr txBox="1"/>
            <p:nvPr/>
          </p:nvSpPr>
          <p:spPr>
            <a:xfrm rot="21187430">
              <a:off x="8146195" y="3570103"/>
              <a:ext cx="696024"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Valid until</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06" name="£325.00">
              <a:extLst>
                <a:ext uri="{FF2B5EF4-FFF2-40B4-BE49-F238E27FC236}">
                  <a16:creationId xmlns:a16="http://schemas.microsoft.com/office/drawing/2014/main" id="{7DE0D4CC-BEE8-3443-972D-338C40DFB536}"/>
                </a:ext>
              </a:extLst>
            </p:cNvPr>
            <p:cNvSpPr txBox="1"/>
            <p:nvPr/>
          </p:nvSpPr>
          <p:spPr>
            <a:xfrm rot="21187430">
              <a:off x="9897628" y="3421956"/>
              <a:ext cx="909223" cy="369332"/>
            </a:xfrm>
            <a:prstGeom prst="rect">
              <a:avLst/>
            </a:prstGeom>
            <a:noFill/>
          </p:spPr>
          <p:txBody>
            <a:bodyPr wrap="none" rtlCol="0">
              <a:spAutoFit/>
            </a:bodyPr>
            <a:lstStyle/>
            <a:p>
              <a:r>
                <a:rPr lang="en-GB">
                  <a:solidFill>
                    <a:schemeClr val="tx1">
                      <a:lumMod val="50000"/>
                      <a:lumOff val="50000"/>
                    </a:schemeClr>
                  </a:solidFill>
                  <a:latin typeface="Ticketing" pitchFamily="2" charset="77"/>
                  <a:cs typeface="Courier New" panose="02070309020205020404" pitchFamily="49" charset="0"/>
                </a:rPr>
                <a:t>£32</a:t>
              </a:r>
              <a:r>
                <a:rPr lang="en-GB" spc="200">
                  <a:solidFill>
                    <a:schemeClr val="tx1">
                      <a:lumMod val="50000"/>
                      <a:lumOff val="50000"/>
                    </a:schemeClr>
                  </a:solidFill>
                  <a:latin typeface="Ticketing" pitchFamily="2" charset="77"/>
                  <a:cs typeface="Courier New" panose="02070309020205020404" pitchFamily="49" charset="0"/>
                </a:rPr>
                <a:t>5ᐧ</a:t>
              </a:r>
              <a:r>
                <a:rPr lang="en-GB">
                  <a:solidFill>
                    <a:schemeClr val="tx1">
                      <a:lumMod val="50000"/>
                      <a:lumOff val="50000"/>
                    </a:schemeClr>
                  </a:solidFill>
                  <a:latin typeface="Ticketing" pitchFamily="2" charset="77"/>
                  <a:cs typeface="Courier New" panose="02070309020205020404" pitchFamily="49" charset="0"/>
                </a:rPr>
                <a:t>00</a:t>
              </a:r>
            </a:p>
          </p:txBody>
        </p:sp>
        <p:sp>
          <p:nvSpPr>
            <p:cNvPr id="207" name="Price">
              <a:extLst>
                <a:ext uri="{FF2B5EF4-FFF2-40B4-BE49-F238E27FC236}">
                  <a16:creationId xmlns:a16="http://schemas.microsoft.com/office/drawing/2014/main" id="{25D839E5-3A14-CC46-A17E-379AF885D3DE}"/>
                </a:ext>
              </a:extLst>
            </p:cNvPr>
            <p:cNvSpPr txBox="1"/>
            <p:nvPr/>
          </p:nvSpPr>
          <p:spPr>
            <a:xfrm rot="21187430">
              <a:off x="9884462" y="3377301"/>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Price</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189" name="EDINBURGH">
              <a:extLst>
                <a:ext uri="{FF2B5EF4-FFF2-40B4-BE49-F238E27FC236}">
                  <a16:creationId xmlns:a16="http://schemas.microsoft.com/office/drawing/2014/main" id="{464218D1-0094-BF41-8B3E-343696A0A264}"/>
                </a:ext>
              </a:extLst>
            </p:cNvPr>
            <p:cNvSpPr txBox="1"/>
            <p:nvPr/>
          </p:nvSpPr>
          <p:spPr>
            <a:xfrm rot="21187430">
              <a:off x="6751337" y="4125303"/>
              <a:ext cx="1252266" cy="338554"/>
            </a:xfrm>
            <a:prstGeom prst="rect">
              <a:avLst/>
            </a:prstGeom>
            <a:noFill/>
          </p:spPr>
          <p:txBody>
            <a:bodyPr wrap="none" rtlCol="0">
              <a:spAutoFit/>
            </a:bodyPr>
            <a:lstStyle/>
            <a:p>
              <a:r>
                <a:rPr lang="en-GB" sz="1600" spc="200">
                  <a:solidFill>
                    <a:schemeClr val="tx1">
                      <a:lumMod val="50000"/>
                      <a:lumOff val="50000"/>
                    </a:schemeClr>
                  </a:solidFill>
                  <a:latin typeface="Ticketing" pitchFamily="2" charset="77"/>
                  <a:cs typeface="Courier New" panose="02070309020205020404" pitchFamily="49" charset="0"/>
                </a:rPr>
                <a:t>EDINBURGH</a:t>
              </a:r>
            </a:p>
          </p:txBody>
        </p:sp>
        <p:sp>
          <p:nvSpPr>
            <p:cNvPr id="190" name="To">
              <a:extLst>
                <a:ext uri="{FF2B5EF4-FFF2-40B4-BE49-F238E27FC236}">
                  <a16:creationId xmlns:a16="http://schemas.microsoft.com/office/drawing/2014/main" id="{5F96E3C7-4BB1-3141-BCAC-75BA27D360F0}"/>
                </a:ext>
              </a:extLst>
            </p:cNvPr>
            <p:cNvSpPr txBox="1"/>
            <p:nvPr/>
          </p:nvSpPr>
          <p:spPr>
            <a:xfrm rot="21187430">
              <a:off x="6741157" y="4104513"/>
              <a:ext cx="277640"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To</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187" name="LONDON">
              <a:extLst>
                <a:ext uri="{FF2B5EF4-FFF2-40B4-BE49-F238E27FC236}">
                  <a16:creationId xmlns:a16="http://schemas.microsoft.com/office/drawing/2014/main" id="{6C3201C8-CDC1-E442-A83F-C8A6C3E51A22}"/>
                </a:ext>
              </a:extLst>
            </p:cNvPr>
            <p:cNvSpPr txBox="1"/>
            <p:nvPr/>
          </p:nvSpPr>
          <p:spPr>
            <a:xfrm rot="21187430">
              <a:off x="6705987" y="3798138"/>
              <a:ext cx="896399" cy="338554"/>
            </a:xfrm>
            <a:prstGeom prst="rect">
              <a:avLst/>
            </a:prstGeom>
            <a:noFill/>
          </p:spPr>
          <p:txBody>
            <a:bodyPr wrap="none" rtlCol="0">
              <a:spAutoFit/>
            </a:bodyPr>
            <a:lstStyle/>
            <a:p>
              <a:r>
                <a:rPr lang="en-GB" sz="1600" spc="200">
                  <a:solidFill>
                    <a:schemeClr val="tx1">
                      <a:lumMod val="50000"/>
                      <a:lumOff val="50000"/>
                    </a:schemeClr>
                  </a:solidFill>
                  <a:latin typeface="Ticketing" pitchFamily="2" charset="77"/>
                  <a:cs typeface="Courier New" panose="02070309020205020404" pitchFamily="49" charset="0"/>
                </a:rPr>
                <a:t>LONDON</a:t>
              </a:r>
            </a:p>
          </p:txBody>
        </p:sp>
        <p:sp>
          <p:nvSpPr>
            <p:cNvPr id="188" name="From">
              <a:extLst>
                <a:ext uri="{FF2B5EF4-FFF2-40B4-BE49-F238E27FC236}">
                  <a16:creationId xmlns:a16="http://schemas.microsoft.com/office/drawing/2014/main" id="{D6E138E6-215F-E74A-99D7-4ADB737C89AF}"/>
                </a:ext>
              </a:extLst>
            </p:cNvPr>
            <p:cNvSpPr txBox="1"/>
            <p:nvPr/>
          </p:nvSpPr>
          <p:spPr>
            <a:xfrm rot="21187430">
              <a:off x="6694762" y="3755004"/>
              <a:ext cx="377026"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From</a:t>
              </a:r>
              <a:endParaRPr lang="en-GB" sz="1100">
                <a:solidFill>
                  <a:schemeClr val="tx1">
                    <a:lumMod val="50000"/>
                    <a:lumOff val="50000"/>
                  </a:schemeClr>
                </a:solidFill>
                <a:latin typeface="Ticketing" pitchFamily="2" charset="77"/>
                <a:cs typeface="Courier New" panose="02070309020205020404" pitchFamily="49" charset="0"/>
              </a:endParaRPr>
            </a:p>
          </p:txBody>
        </p:sp>
      </p:grpSp>
      <p:grpSp>
        <p:nvGrpSpPr>
          <p:cNvPr id="41" name="Ticket 1">
            <a:extLst>
              <a:ext uri="{FF2B5EF4-FFF2-40B4-BE49-F238E27FC236}">
                <a16:creationId xmlns:a16="http://schemas.microsoft.com/office/drawing/2014/main" id="{120844D7-3983-004C-8267-2CAFC2425BF8}"/>
              </a:ext>
            </a:extLst>
          </p:cNvPr>
          <p:cNvGrpSpPr/>
          <p:nvPr/>
        </p:nvGrpSpPr>
        <p:grpSpPr>
          <a:xfrm>
            <a:off x="1532252" y="2243036"/>
            <a:ext cx="4477789" cy="2755076"/>
            <a:chOff x="1532252" y="2243036"/>
            <a:chExt cx="4477789" cy="2755076"/>
          </a:xfrm>
        </p:grpSpPr>
        <p:grpSp>
          <p:nvGrpSpPr>
            <p:cNvPr id="219" name="Ticket wrap">
              <a:extLst>
                <a:ext uri="{FF2B5EF4-FFF2-40B4-BE49-F238E27FC236}">
                  <a16:creationId xmlns:a16="http://schemas.microsoft.com/office/drawing/2014/main" id="{65F19326-EE6E-764C-85E0-70C622267D58}"/>
                </a:ext>
              </a:extLst>
            </p:cNvPr>
            <p:cNvGrpSpPr/>
            <p:nvPr/>
          </p:nvGrpSpPr>
          <p:grpSpPr>
            <a:xfrm rot="21187430">
              <a:off x="1532252" y="2243036"/>
              <a:ext cx="4310742" cy="2755076"/>
              <a:chOff x="5379523" y="1410272"/>
              <a:chExt cx="4310742" cy="2755076"/>
            </a:xfrm>
          </p:grpSpPr>
          <p:sp>
            <p:nvSpPr>
              <p:cNvPr id="220" name="Ticket outer orange">
                <a:extLst>
                  <a:ext uri="{FF2B5EF4-FFF2-40B4-BE49-F238E27FC236}">
                    <a16:creationId xmlns:a16="http://schemas.microsoft.com/office/drawing/2014/main" id="{61C6EFB6-859C-BA44-9B69-D129A7EC07F2}"/>
                  </a:ext>
                </a:extLst>
              </p:cNvPr>
              <p:cNvSpPr/>
              <p:nvPr/>
            </p:nvSpPr>
            <p:spPr>
              <a:xfrm>
                <a:off x="5379523" y="1410272"/>
                <a:ext cx="4310742" cy="2755076"/>
              </a:xfrm>
              <a:prstGeom prst="roundRect">
                <a:avLst>
                  <a:gd name="adj" fmla="val 6753"/>
                </a:avLst>
              </a:prstGeom>
              <a:solidFill>
                <a:srgbClr val="F0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Ticket inner yellow">
                <a:extLst>
                  <a:ext uri="{FF2B5EF4-FFF2-40B4-BE49-F238E27FC236}">
                    <a16:creationId xmlns:a16="http://schemas.microsoft.com/office/drawing/2014/main" id="{0B5F9000-CCC4-E742-BC6E-C02684062257}"/>
                  </a:ext>
                </a:extLst>
              </p:cNvPr>
              <p:cNvSpPr/>
              <p:nvPr/>
            </p:nvSpPr>
            <p:spPr>
              <a:xfrm>
                <a:off x="5379523" y="1897161"/>
                <a:ext cx="4310742" cy="1781298"/>
              </a:xfrm>
              <a:prstGeom prst="rect">
                <a:avLst/>
              </a:prstGeom>
              <a:solidFill>
                <a:srgbClr val="FCF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2" name="National Rail logo">
                <a:extLst>
                  <a:ext uri="{FF2B5EF4-FFF2-40B4-BE49-F238E27FC236}">
                    <a16:creationId xmlns:a16="http://schemas.microsoft.com/office/drawing/2014/main" id="{77ECBF64-471C-E44B-B4E1-5E4D1559353A}"/>
                  </a:ext>
                </a:extLst>
              </p:cNvPr>
              <p:cNvGrpSpPr/>
              <p:nvPr/>
            </p:nvGrpSpPr>
            <p:grpSpPr>
              <a:xfrm>
                <a:off x="5539154" y="3708437"/>
                <a:ext cx="413183" cy="413183"/>
                <a:chOff x="3059418" y="2678445"/>
                <a:chExt cx="594819" cy="594819"/>
              </a:xfrm>
            </p:grpSpPr>
            <p:sp>
              <p:nvSpPr>
                <p:cNvPr id="223" name="National Rail oval">
                  <a:extLst>
                    <a:ext uri="{FF2B5EF4-FFF2-40B4-BE49-F238E27FC236}">
                      <a16:creationId xmlns:a16="http://schemas.microsoft.com/office/drawing/2014/main" id="{AC9DA466-E13F-AF4B-AE98-A7FE2C719E39}"/>
                    </a:ext>
                  </a:extLst>
                </p:cNvPr>
                <p:cNvSpPr/>
                <p:nvPr/>
              </p:nvSpPr>
              <p:spPr>
                <a:xfrm>
                  <a:off x="3059418" y="2678445"/>
                  <a:ext cx="594819" cy="594819"/>
                </a:xfrm>
                <a:prstGeom prst="ellipse">
                  <a:avLst/>
                </a:prstGeom>
                <a:solidFill>
                  <a:srgbClr val="FCFE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4" name="National Rail tracks">
                  <a:extLst>
                    <a:ext uri="{FF2B5EF4-FFF2-40B4-BE49-F238E27FC236}">
                      <a16:creationId xmlns:a16="http://schemas.microsoft.com/office/drawing/2014/main" id="{B1EEC186-890A-F94C-B9D7-511D7FECAEE8}"/>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2091" b="95122" l="0" r="98523">
                              <a14:foregroundMark x1="35654" y1="8362" x2="35654" y2="8362"/>
                              <a14:foregroundMark x1="27637" y1="2787" x2="27637" y2="2787"/>
                              <a14:foregroundMark x1="93249" y1="32404" x2="93249" y2="32404"/>
                              <a14:foregroundMark x1="95992" y1="31359" x2="95992" y2="31359"/>
                              <a14:foregroundMark x1="98945" y1="31010" x2="98945" y2="31010"/>
                              <a14:foregroundMark x1="99367" y1="68293" x2="99367" y2="68293"/>
                              <a14:foregroundMark x1="58861" y1="95122" x2="58861" y2="95122"/>
                              <a14:foregroundMark x1="4430" y1="34843" x2="4430" y2="34843"/>
                              <a14:foregroundMark x1="2110" y1="66202" x2="2110" y2="66202"/>
                              <a14:foregroundMark x1="0" y1="31707" x2="0" y2="31707"/>
                            </a14:backgroundRemoval>
                          </a14:imgEffect>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117149" y="2830732"/>
                  <a:ext cx="479356" cy="290244"/>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25" name="Other information">
              <a:extLst>
                <a:ext uri="{FF2B5EF4-FFF2-40B4-BE49-F238E27FC236}">
                  <a16:creationId xmlns:a16="http://schemas.microsoft.com/office/drawing/2014/main" id="{0E40EF32-F423-7A46-B3E0-097E3498BCF3}"/>
                </a:ext>
              </a:extLst>
            </p:cNvPr>
            <p:cNvGrpSpPr/>
            <p:nvPr/>
          </p:nvGrpSpPr>
          <p:grpSpPr>
            <a:xfrm>
              <a:off x="1626502" y="2681949"/>
              <a:ext cx="4383539" cy="2138629"/>
              <a:chOff x="6607460" y="2508762"/>
              <a:chExt cx="4383539" cy="2138629"/>
            </a:xfrm>
          </p:grpSpPr>
          <p:sp>
            <p:nvSpPr>
              <p:cNvPr id="226" name="Printed on time and date">
                <a:extLst>
                  <a:ext uri="{FF2B5EF4-FFF2-40B4-BE49-F238E27FC236}">
                    <a16:creationId xmlns:a16="http://schemas.microsoft.com/office/drawing/2014/main" id="{2B439DC5-DFD0-7A48-A908-8CDF2611E54E}"/>
                  </a:ext>
                </a:extLst>
              </p:cNvPr>
              <p:cNvSpPr txBox="1"/>
              <p:nvPr/>
            </p:nvSpPr>
            <p:spPr>
              <a:xfrm rot="21187430">
                <a:off x="9663391" y="4447336"/>
                <a:ext cx="1327608" cy="200055"/>
              </a:xfrm>
              <a:prstGeom prst="rect">
                <a:avLst/>
              </a:prstGeom>
              <a:noFill/>
            </p:spPr>
            <p:txBody>
              <a:bodyPr wrap="none" rtlCol="0">
                <a:spAutoFit/>
              </a:bodyPr>
              <a:lstStyle/>
              <a:p>
                <a:r>
                  <a:rPr lang="en-GB" sz="700" dirty="0">
                    <a:solidFill>
                      <a:schemeClr val="tx1">
                        <a:lumMod val="65000"/>
                        <a:lumOff val="35000"/>
                      </a:schemeClr>
                    </a:solidFill>
                    <a:latin typeface="Ticketing" pitchFamily="2" charset="77"/>
                    <a:cs typeface="Courier New" panose="02070309020205020404" pitchFamily="49" charset="0"/>
                  </a:rPr>
                  <a:t>Printed 15:51 on 2</a:t>
                </a:r>
                <a:r>
                  <a:rPr lang="en-GB" sz="700" spc="200" dirty="0">
                    <a:solidFill>
                      <a:schemeClr val="tx1">
                        <a:lumMod val="65000"/>
                        <a:lumOff val="35000"/>
                      </a:schemeClr>
                    </a:solidFill>
                    <a:latin typeface="Ticketing" pitchFamily="2" charset="77"/>
                    <a:cs typeface="Courier New" panose="02070309020205020404" pitchFamily="49" charset="0"/>
                  </a:rPr>
                  <a:t>0ᐧ</a:t>
                </a:r>
                <a:r>
                  <a:rPr lang="en-GB" sz="700" dirty="0">
                    <a:solidFill>
                      <a:schemeClr val="tx1">
                        <a:lumMod val="65000"/>
                        <a:lumOff val="35000"/>
                      </a:schemeClr>
                    </a:solidFill>
                    <a:latin typeface="Ticketing" pitchFamily="2" charset="77"/>
                    <a:cs typeface="Courier New" panose="02070309020205020404" pitchFamily="49" charset="0"/>
                  </a:rPr>
                  <a:t>JN</a:t>
                </a:r>
                <a:r>
                  <a:rPr lang="en-GB" sz="700" spc="200" dirty="0">
                    <a:solidFill>
                      <a:schemeClr val="tx1">
                        <a:lumMod val="65000"/>
                        <a:lumOff val="35000"/>
                      </a:schemeClr>
                    </a:solidFill>
                    <a:latin typeface="Ticketing" pitchFamily="2" charset="77"/>
                    <a:cs typeface="Courier New" panose="02070309020205020404" pitchFamily="49" charset="0"/>
                  </a:rPr>
                  <a:t>Rᐧ</a:t>
                </a:r>
                <a:r>
                  <a:rPr lang="en-GB" sz="700" dirty="0">
                    <a:solidFill>
                      <a:schemeClr val="tx1">
                        <a:lumMod val="65000"/>
                        <a:lumOff val="35000"/>
                      </a:schemeClr>
                    </a:solidFill>
                    <a:latin typeface="Ticketing" pitchFamily="2" charset="77"/>
                    <a:cs typeface="Courier New" panose="02070309020205020404" pitchFamily="49" charset="0"/>
                  </a:rPr>
                  <a:t>21 </a:t>
                </a:r>
              </a:p>
            </p:txBody>
          </p:sp>
          <p:sp>
            <p:nvSpPr>
              <p:cNvPr id="227" name="Class heading">
                <a:extLst>
                  <a:ext uri="{FF2B5EF4-FFF2-40B4-BE49-F238E27FC236}">
                    <a16:creationId xmlns:a16="http://schemas.microsoft.com/office/drawing/2014/main" id="{E80284D3-4CF5-8F4D-A0E6-0CA83500768B}"/>
                  </a:ext>
                </a:extLst>
              </p:cNvPr>
              <p:cNvSpPr txBox="1"/>
              <p:nvPr/>
            </p:nvSpPr>
            <p:spPr>
              <a:xfrm rot="21187430">
                <a:off x="6607460" y="2865304"/>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Class</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28" name="Adult ONE">
                <a:extLst>
                  <a:ext uri="{FF2B5EF4-FFF2-40B4-BE49-F238E27FC236}">
                    <a16:creationId xmlns:a16="http://schemas.microsoft.com/office/drawing/2014/main" id="{8028636F-AC8B-6348-98C7-0F5C1B9D9487}"/>
                  </a:ext>
                </a:extLst>
              </p:cNvPr>
              <p:cNvSpPr txBox="1"/>
              <p:nvPr/>
            </p:nvSpPr>
            <p:spPr>
              <a:xfrm rot="21187430">
                <a:off x="8633208" y="2724731"/>
                <a:ext cx="540533" cy="338554"/>
              </a:xfrm>
              <a:prstGeom prst="rect">
                <a:avLst/>
              </a:prstGeom>
              <a:noFill/>
            </p:spPr>
            <p:txBody>
              <a:bodyPr wrap="none" rtlCol="0">
                <a:spAutoFit/>
              </a:bodyPr>
              <a:lstStyle/>
              <a:p>
                <a:r>
                  <a:rPr lang="en-GB" sz="1600" spc="200">
                    <a:solidFill>
                      <a:schemeClr val="tx1">
                        <a:lumMod val="50000"/>
                        <a:lumOff val="50000"/>
                      </a:schemeClr>
                    </a:solidFill>
                    <a:latin typeface="Ticketing" pitchFamily="2" charset="77"/>
                    <a:cs typeface="Courier New" panose="02070309020205020404" pitchFamily="49" charset="0"/>
                  </a:rPr>
                  <a:t>ONE</a:t>
                </a:r>
              </a:p>
            </p:txBody>
          </p:sp>
          <p:sp>
            <p:nvSpPr>
              <p:cNvPr id="229" name="Child NIL">
                <a:extLst>
                  <a:ext uri="{FF2B5EF4-FFF2-40B4-BE49-F238E27FC236}">
                    <a16:creationId xmlns:a16="http://schemas.microsoft.com/office/drawing/2014/main" id="{0B4AD6A8-F1BE-5045-9E7D-D2D1AFD7FF53}"/>
                  </a:ext>
                </a:extLst>
              </p:cNvPr>
              <p:cNvSpPr txBox="1"/>
              <p:nvPr/>
            </p:nvSpPr>
            <p:spPr>
              <a:xfrm rot="21187430">
                <a:off x="9098375" y="2670955"/>
                <a:ext cx="502061" cy="338554"/>
              </a:xfrm>
              <a:prstGeom prst="rect">
                <a:avLst/>
              </a:prstGeom>
              <a:noFill/>
            </p:spPr>
            <p:txBody>
              <a:bodyPr wrap="none" rtlCol="0">
                <a:spAutoFit/>
              </a:bodyPr>
              <a:lstStyle/>
              <a:p>
                <a:r>
                  <a:rPr lang="en-GB" sz="1600" spc="100">
                    <a:solidFill>
                      <a:schemeClr val="tx1">
                        <a:lumMod val="50000"/>
                        <a:lumOff val="50000"/>
                      </a:schemeClr>
                    </a:solidFill>
                    <a:latin typeface="Ticketing" pitchFamily="2" charset="77"/>
                    <a:cs typeface="Courier New" panose="02070309020205020404" pitchFamily="49" charset="0"/>
                  </a:rPr>
                  <a:t>NIL</a:t>
                </a:r>
              </a:p>
            </p:txBody>
          </p:sp>
          <p:sp>
            <p:nvSpPr>
              <p:cNvPr id="230" name="Adult heading">
                <a:extLst>
                  <a:ext uri="{FF2B5EF4-FFF2-40B4-BE49-F238E27FC236}">
                    <a16:creationId xmlns:a16="http://schemas.microsoft.com/office/drawing/2014/main" id="{EB4BEF07-A27D-B24A-B23E-10597D88D8DE}"/>
                  </a:ext>
                </a:extLst>
              </p:cNvPr>
              <p:cNvSpPr txBox="1"/>
              <p:nvPr/>
            </p:nvSpPr>
            <p:spPr>
              <a:xfrm rot="21187430">
                <a:off x="8608544" y="2647256"/>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Adult</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31" name="Child heading">
                <a:extLst>
                  <a:ext uri="{FF2B5EF4-FFF2-40B4-BE49-F238E27FC236}">
                    <a16:creationId xmlns:a16="http://schemas.microsoft.com/office/drawing/2014/main" id="{3B0B5F16-24D3-D542-89FF-D5B2C9C0ABB0}"/>
                  </a:ext>
                </a:extLst>
              </p:cNvPr>
              <p:cNvSpPr txBox="1"/>
              <p:nvPr/>
            </p:nvSpPr>
            <p:spPr>
              <a:xfrm rot="21187430">
                <a:off x="9073573" y="2591178"/>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Child</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32" name="Ticket type">
                <a:extLst>
                  <a:ext uri="{FF2B5EF4-FFF2-40B4-BE49-F238E27FC236}">
                    <a16:creationId xmlns:a16="http://schemas.microsoft.com/office/drawing/2014/main" id="{E0ABEB6F-A970-994B-B84A-D9CA896EFF94}"/>
                  </a:ext>
                </a:extLst>
              </p:cNvPr>
              <p:cNvSpPr txBox="1"/>
              <p:nvPr/>
            </p:nvSpPr>
            <p:spPr>
              <a:xfrm rot="21187430">
                <a:off x="10091422" y="2508762"/>
                <a:ext cx="574196" cy="369332"/>
              </a:xfrm>
              <a:prstGeom prst="rect">
                <a:avLst/>
              </a:prstGeom>
              <a:noFill/>
            </p:spPr>
            <p:txBody>
              <a:bodyPr wrap="none" rtlCol="0">
                <a:spAutoFit/>
              </a:bodyPr>
              <a:lstStyle/>
              <a:p>
                <a:r>
                  <a:rPr lang="en-GB" b="1" spc="200">
                    <a:solidFill>
                      <a:schemeClr val="tx1">
                        <a:lumMod val="50000"/>
                        <a:lumOff val="50000"/>
                      </a:schemeClr>
                    </a:solidFill>
                    <a:latin typeface="Ticketing" pitchFamily="2" charset="77"/>
                    <a:cs typeface="Courier New" panose="02070309020205020404" pitchFamily="49" charset="0"/>
                  </a:rPr>
                  <a:t>SGL</a:t>
                </a:r>
              </a:p>
            </p:txBody>
          </p:sp>
          <p:sp>
            <p:nvSpPr>
              <p:cNvPr id="233" name="Start date of ticket">
                <a:extLst>
                  <a:ext uri="{FF2B5EF4-FFF2-40B4-BE49-F238E27FC236}">
                    <a16:creationId xmlns:a16="http://schemas.microsoft.com/office/drawing/2014/main" id="{AE96CE34-4078-B74A-8423-005179883D9F}"/>
                  </a:ext>
                </a:extLst>
              </p:cNvPr>
              <p:cNvSpPr txBox="1"/>
              <p:nvPr/>
            </p:nvSpPr>
            <p:spPr>
              <a:xfrm rot="21187430">
                <a:off x="7576050" y="3220116"/>
                <a:ext cx="1024639" cy="338554"/>
              </a:xfrm>
              <a:prstGeom prst="rect">
                <a:avLst/>
              </a:prstGeom>
              <a:noFill/>
            </p:spPr>
            <p:txBody>
              <a:bodyPr wrap="none" rtlCol="0">
                <a:spAutoFit/>
              </a:bodyPr>
              <a:lstStyle/>
              <a:p>
                <a:r>
                  <a:rPr lang="en-GB" sz="1600" dirty="0">
                    <a:solidFill>
                      <a:schemeClr val="tx1">
                        <a:lumMod val="50000"/>
                        <a:lumOff val="50000"/>
                      </a:schemeClr>
                    </a:solidFill>
                    <a:latin typeface="Ticketing" pitchFamily="2" charset="77"/>
                    <a:cs typeface="Courier New" panose="02070309020205020404" pitchFamily="49" charset="0"/>
                  </a:rPr>
                  <a:t>2</a:t>
                </a:r>
                <a:r>
                  <a:rPr lang="en-GB" sz="1600" spc="200" dirty="0">
                    <a:solidFill>
                      <a:schemeClr val="tx1">
                        <a:lumMod val="50000"/>
                        <a:lumOff val="50000"/>
                      </a:schemeClr>
                    </a:solidFill>
                    <a:latin typeface="Ticketing" pitchFamily="2" charset="77"/>
                    <a:cs typeface="Courier New" panose="02070309020205020404" pitchFamily="49" charset="0"/>
                  </a:rPr>
                  <a:t>5ᐧ</a:t>
                </a:r>
                <a:r>
                  <a:rPr lang="en-GB" sz="1600" dirty="0">
                    <a:solidFill>
                      <a:schemeClr val="tx1">
                        <a:lumMod val="50000"/>
                        <a:lumOff val="50000"/>
                      </a:schemeClr>
                    </a:solidFill>
                    <a:latin typeface="Ticketing" pitchFamily="2" charset="77"/>
                    <a:cs typeface="Courier New" panose="02070309020205020404" pitchFamily="49" charset="0"/>
                  </a:rPr>
                  <a:t>JN</a:t>
                </a:r>
                <a:r>
                  <a:rPr lang="en-GB" sz="1600" spc="200" dirty="0">
                    <a:solidFill>
                      <a:schemeClr val="tx1">
                        <a:lumMod val="50000"/>
                        <a:lumOff val="50000"/>
                      </a:schemeClr>
                    </a:solidFill>
                    <a:latin typeface="Ticketing" pitchFamily="2" charset="77"/>
                    <a:cs typeface="Courier New" panose="02070309020205020404" pitchFamily="49" charset="0"/>
                  </a:rPr>
                  <a:t>Rᐧ</a:t>
                </a:r>
                <a:r>
                  <a:rPr lang="en-GB" sz="1600" dirty="0">
                    <a:solidFill>
                      <a:schemeClr val="tx1">
                        <a:lumMod val="50000"/>
                        <a:lumOff val="50000"/>
                      </a:schemeClr>
                    </a:solidFill>
                    <a:latin typeface="Ticketing" pitchFamily="2" charset="77"/>
                    <a:cs typeface="Courier New" panose="02070309020205020404" pitchFamily="49" charset="0"/>
                  </a:rPr>
                  <a:t>21</a:t>
                </a:r>
              </a:p>
            </p:txBody>
          </p:sp>
          <p:sp>
            <p:nvSpPr>
              <p:cNvPr id="234" name="Start date heading">
                <a:extLst>
                  <a:ext uri="{FF2B5EF4-FFF2-40B4-BE49-F238E27FC236}">
                    <a16:creationId xmlns:a16="http://schemas.microsoft.com/office/drawing/2014/main" id="{4E105B07-6C10-FE4C-AB1B-B3AF1D989FD7}"/>
                  </a:ext>
                </a:extLst>
              </p:cNvPr>
              <p:cNvSpPr txBox="1"/>
              <p:nvPr/>
            </p:nvSpPr>
            <p:spPr>
              <a:xfrm rot="21187430">
                <a:off x="7562530" y="3153624"/>
                <a:ext cx="649537"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Start date</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35" name="Number of ticket">
                <a:extLst>
                  <a:ext uri="{FF2B5EF4-FFF2-40B4-BE49-F238E27FC236}">
                    <a16:creationId xmlns:a16="http://schemas.microsoft.com/office/drawing/2014/main" id="{FE86C634-C26F-E943-A1EA-E9947AD04D18}"/>
                  </a:ext>
                </a:extLst>
              </p:cNvPr>
              <p:cNvSpPr txBox="1"/>
              <p:nvPr/>
            </p:nvSpPr>
            <p:spPr>
              <a:xfrm rot="21187430">
                <a:off x="8663078" y="3035922"/>
                <a:ext cx="1858201" cy="338554"/>
              </a:xfrm>
              <a:prstGeom prst="rect">
                <a:avLst/>
              </a:prstGeom>
              <a:noFill/>
            </p:spPr>
            <p:txBody>
              <a:bodyPr wrap="none" rtlCol="0">
                <a:spAutoFit/>
              </a:bodyPr>
              <a:lstStyle/>
              <a:p>
                <a:r>
                  <a:rPr lang="en-GB" sz="1600" dirty="0">
                    <a:solidFill>
                      <a:schemeClr val="tx1">
                        <a:lumMod val="50000"/>
                        <a:lumOff val="50000"/>
                      </a:schemeClr>
                    </a:solidFill>
                    <a:latin typeface="Ticketing" pitchFamily="2" charset="77"/>
                    <a:cs typeface="Courier New" panose="02070309020205020404" pitchFamily="49" charset="0"/>
                  </a:rPr>
                  <a:t>26431  45932372E82</a:t>
                </a:r>
              </a:p>
            </p:txBody>
          </p:sp>
          <p:sp>
            <p:nvSpPr>
              <p:cNvPr id="236" name="Number heading">
                <a:extLst>
                  <a:ext uri="{FF2B5EF4-FFF2-40B4-BE49-F238E27FC236}">
                    <a16:creationId xmlns:a16="http://schemas.microsoft.com/office/drawing/2014/main" id="{0A982D14-CB20-0B46-998B-ACB796C72848}"/>
                  </a:ext>
                </a:extLst>
              </p:cNvPr>
              <p:cNvSpPr txBox="1"/>
              <p:nvPr/>
            </p:nvSpPr>
            <p:spPr>
              <a:xfrm rot="21187430">
                <a:off x="8642962" y="3034159"/>
                <a:ext cx="470000"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Number</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37" name="Any permitted route">
                <a:extLst>
                  <a:ext uri="{FF2B5EF4-FFF2-40B4-BE49-F238E27FC236}">
                    <a16:creationId xmlns:a16="http://schemas.microsoft.com/office/drawing/2014/main" id="{123E122C-44D2-1441-825B-F8DBDD52FBC6}"/>
                  </a:ext>
                </a:extLst>
              </p:cNvPr>
              <p:cNvSpPr txBox="1"/>
              <p:nvPr/>
            </p:nvSpPr>
            <p:spPr>
              <a:xfrm rot="21187430">
                <a:off x="8200352" y="4034037"/>
                <a:ext cx="851515" cy="230832"/>
              </a:xfrm>
              <a:prstGeom prst="rect">
                <a:avLst/>
              </a:prstGeom>
              <a:noFill/>
            </p:spPr>
            <p:txBody>
              <a:bodyPr wrap="none" rtlCol="0" anchor="ctr">
                <a:spAutoFit/>
              </a:bodyPr>
              <a:lstStyle/>
              <a:p>
                <a:r>
                  <a:rPr lang="en-GB" sz="900" b="1">
                    <a:solidFill>
                      <a:schemeClr val="tx1">
                        <a:lumMod val="50000"/>
                        <a:lumOff val="50000"/>
                      </a:schemeClr>
                    </a:solidFill>
                    <a:latin typeface="Ticketing" pitchFamily="2" charset="77"/>
                    <a:cs typeface="Courier New" panose="02070309020205020404" pitchFamily="49" charset="0"/>
                  </a:rPr>
                  <a:t>ANY PERMITTED</a:t>
                </a:r>
              </a:p>
            </p:txBody>
          </p:sp>
          <p:sp>
            <p:nvSpPr>
              <p:cNvPr id="238" name="Route heading">
                <a:extLst>
                  <a:ext uri="{FF2B5EF4-FFF2-40B4-BE49-F238E27FC236}">
                    <a16:creationId xmlns:a16="http://schemas.microsoft.com/office/drawing/2014/main" id="{2EBC966F-330C-3C46-99F6-695C5D3E3E19}"/>
                  </a:ext>
                </a:extLst>
              </p:cNvPr>
              <p:cNvSpPr txBox="1"/>
              <p:nvPr/>
            </p:nvSpPr>
            <p:spPr>
              <a:xfrm rot="21187430">
                <a:off x="8191389" y="3953254"/>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Route</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39" name="Valid on date shown">
                <a:extLst>
                  <a:ext uri="{FF2B5EF4-FFF2-40B4-BE49-F238E27FC236}">
                    <a16:creationId xmlns:a16="http://schemas.microsoft.com/office/drawing/2014/main" id="{81CCA1E3-92C6-4741-9BEC-BB1F2B4D1410}"/>
                  </a:ext>
                </a:extLst>
              </p:cNvPr>
              <p:cNvSpPr txBox="1"/>
              <p:nvPr/>
            </p:nvSpPr>
            <p:spPr>
              <a:xfrm rot="21187430">
                <a:off x="9256413" y="3902112"/>
                <a:ext cx="851515" cy="230832"/>
              </a:xfrm>
              <a:prstGeom prst="rect">
                <a:avLst/>
              </a:prstGeom>
              <a:noFill/>
            </p:spPr>
            <p:txBody>
              <a:bodyPr wrap="none" rtlCol="0" anchor="ctr">
                <a:spAutoFit/>
              </a:bodyPr>
              <a:lstStyle/>
              <a:p>
                <a:r>
                  <a:rPr lang="en-GB" sz="900" b="1">
                    <a:solidFill>
                      <a:schemeClr val="tx1">
                        <a:lumMod val="50000"/>
                        <a:lumOff val="50000"/>
                      </a:schemeClr>
                    </a:solidFill>
                    <a:latin typeface="Ticketing" pitchFamily="2" charset="77"/>
                    <a:cs typeface="Courier New" panose="02070309020205020404" pitchFamily="49" charset="0"/>
                  </a:rPr>
                  <a:t>ON DATE SHOWN</a:t>
                </a:r>
              </a:p>
            </p:txBody>
          </p:sp>
          <p:sp>
            <p:nvSpPr>
              <p:cNvPr id="240" name="Validity heading">
                <a:extLst>
                  <a:ext uri="{FF2B5EF4-FFF2-40B4-BE49-F238E27FC236}">
                    <a16:creationId xmlns:a16="http://schemas.microsoft.com/office/drawing/2014/main" id="{BF58BAA2-694A-4E45-ADA1-2B71B0980859}"/>
                  </a:ext>
                </a:extLst>
              </p:cNvPr>
              <p:cNvSpPr txBox="1"/>
              <p:nvPr/>
            </p:nvSpPr>
            <p:spPr>
              <a:xfrm rot="21187430">
                <a:off x="9246949" y="3812980"/>
                <a:ext cx="556563"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Validity</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41" name="Type of ticket">
                <a:extLst>
                  <a:ext uri="{FF2B5EF4-FFF2-40B4-BE49-F238E27FC236}">
                    <a16:creationId xmlns:a16="http://schemas.microsoft.com/office/drawing/2014/main" id="{0DB1C09D-833E-8141-B7E7-AF59C274E087}"/>
                  </a:ext>
                </a:extLst>
              </p:cNvPr>
              <p:cNvSpPr txBox="1"/>
              <p:nvPr/>
            </p:nvSpPr>
            <p:spPr>
              <a:xfrm rot="21247430">
                <a:off x="9822326" y="4097259"/>
                <a:ext cx="1040670" cy="369332"/>
              </a:xfrm>
              <a:prstGeom prst="rect">
                <a:avLst/>
              </a:prstGeom>
              <a:noFill/>
            </p:spPr>
            <p:txBody>
              <a:bodyPr wrap="none" rtlCol="0">
                <a:spAutoFit/>
              </a:bodyPr>
              <a:lstStyle/>
              <a:p>
                <a:r>
                  <a:rPr lang="en-GB" spc="300">
                    <a:solidFill>
                      <a:schemeClr val="tx1">
                        <a:lumMod val="65000"/>
                        <a:lumOff val="35000"/>
                      </a:schemeClr>
                    </a:solidFill>
                    <a:latin typeface="Ticketing" pitchFamily="2" charset="77"/>
                    <a:cs typeface="Courier New" panose="02070309020205020404" pitchFamily="49" charset="0"/>
                  </a:rPr>
                  <a:t>SINGLE</a:t>
                </a:r>
              </a:p>
            </p:txBody>
          </p:sp>
        </p:grpSp>
        <p:sp>
          <p:nvSpPr>
            <p:cNvPr id="242" name="Class STD">
              <a:extLst>
                <a:ext uri="{FF2B5EF4-FFF2-40B4-BE49-F238E27FC236}">
                  <a16:creationId xmlns:a16="http://schemas.microsoft.com/office/drawing/2014/main" id="{49D988E5-34C0-D14A-972A-EE5AF4FAE130}"/>
                </a:ext>
              </a:extLst>
            </p:cNvPr>
            <p:cNvSpPr txBox="1"/>
            <p:nvPr/>
          </p:nvSpPr>
          <p:spPr>
            <a:xfrm rot="21187430">
              <a:off x="1640873" y="3103202"/>
              <a:ext cx="574196" cy="369332"/>
            </a:xfrm>
            <a:prstGeom prst="rect">
              <a:avLst/>
            </a:prstGeom>
            <a:noFill/>
          </p:spPr>
          <p:txBody>
            <a:bodyPr wrap="none" rtlCol="0">
              <a:spAutoFit/>
            </a:bodyPr>
            <a:lstStyle/>
            <a:p>
              <a:r>
                <a:rPr lang="en-GB" b="1" spc="200">
                  <a:solidFill>
                    <a:schemeClr val="tx1">
                      <a:lumMod val="50000"/>
                      <a:lumOff val="50000"/>
                    </a:schemeClr>
                  </a:solidFill>
                  <a:latin typeface="Ticketing" pitchFamily="2" charset="77"/>
                  <a:cs typeface="Courier New" panose="02070309020205020404" pitchFamily="49" charset="0"/>
                </a:rPr>
                <a:t>STD</a:t>
              </a:r>
            </a:p>
          </p:txBody>
        </p:sp>
        <p:sp>
          <p:nvSpPr>
            <p:cNvPr id="243" name="SINGLE">
              <a:extLst>
                <a:ext uri="{FF2B5EF4-FFF2-40B4-BE49-F238E27FC236}">
                  <a16:creationId xmlns:a16="http://schemas.microsoft.com/office/drawing/2014/main" id="{F7A5C31F-F8A3-B24B-A87A-AAFED7321EE6}"/>
                </a:ext>
              </a:extLst>
            </p:cNvPr>
            <p:cNvSpPr txBox="1"/>
            <p:nvPr/>
          </p:nvSpPr>
          <p:spPr>
            <a:xfrm rot="21187430">
              <a:off x="2182370" y="3012422"/>
              <a:ext cx="1242648" cy="338554"/>
            </a:xfrm>
            <a:prstGeom prst="rect">
              <a:avLst/>
            </a:prstGeom>
            <a:noFill/>
          </p:spPr>
          <p:txBody>
            <a:bodyPr wrap="none" rtlCol="0">
              <a:spAutoFit/>
            </a:bodyPr>
            <a:lstStyle/>
            <a:p>
              <a:r>
                <a:rPr lang="en-GB" sz="1600" spc="100">
                  <a:solidFill>
                    <a:schemeClr val="tx1">
                      <a:lumMod val="50000"/>
                      <a:lumOff val="50000"/>
                    </a:schemeClr>
                  </a:solidFill>
                  <a:latin typeface="Ticketing" pitchFamily="2" charset="77"/>
                  <a:cs typeface="Courier New" panose="02070309020205020404" pitchFamily="49" charset="0"/>
                </a:rPr>
                <a:t>DAY SINGLE</a:t>
              </a:r>
            </a:p>
          </p:txBody>
        </p:sp>
        <p:sp>
          <p:nvSpPr>
            <p:cNvPr id="244" name="Ticket type">
              <a:extLst>
                <a:ext uri="{FF2B5EF4-FFF2-40B4-BE49-F238E27FC236}">
                  <a16:creationId xmlns:a16="http://schemas.microsoft.com/office/drawing/2014/main" id="{0C6492CB-D4A8-4B46-920E-A3E97D31DD10}"/>
                </a:ext>
              </a:extLst>
            </p:cNvPr>
            <p:cNvSpPr txBox="1"/>
            <p:nvPr/>
          </p:nvSpPr>
          <p:spPr>
            <a:xfrm rot="21187430">
              <a:off x="2169467" y="2956197"/>
              <a:ext cx="696024"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Ticket type</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45" name="25 Jan 21">
              <a:extLst>
                <a:ext uri="{FF2B5EF4-FFF2-40B4-BE49-F238E27FC236}">
                  <a16:creationId xmlns:a16="http://schemas.microsoft.com/office/drawing/2014/main" id="{C097C600-92AF-4049-9FAB-B8B7E9BBDDA5}"/>
                </a:ext>
              </a:extLst>
            </p:cNvPr>
            <p:cNvSpPr txBox="1"/>
            <p:nvPr/>
          </p:nvSpPr>
          <p:spPr>
            <a:xfrm rot="21187430">
              <a:off x="3178674" y="3792455"/>
              <a:ext cx="1112805" cy="369332"/>
            </a:xfrm>
            <a:prstGeom prst="rect">
              <a:avLst/>
            </a:prstGeom>
            <a:noFill/>
          </p:spPr>
          <p:txBody>
            <a:bodyPr wrap="none" rtlCol="0">
              <a:spAutoFit/>
            </a:bodyPr>
            <a:lstStyle/>
            <a:p>
              <a:r>
                <a:rPr lang="en-GB" dirty="0">
                  <a:solidFill>
                    <a:schemeClr val="tx1">
                      <a:lumMod val="50000"/>
                      <a:lumOff val="50000"/>
                    </a:schemeClr>
                  </a:solidFill>
                  <a:latin typeface="Ticketing" pitchFamily="2" charset="77"/>
                  <a:cs typeface="Courier New" panose="02070309020205020404" pitchFamily="49" charset="0"/>
                </a:rPr>
                <a:t>2</a:t>
              </a:r>
              <a:r>
                <a:rPr lang="en-GB" spc="200" dirty="0">
                  <a:solidFill>
                    <a:schemeClr val="tx1">
                      <a:lumMod val="50000"/>
                      <a:lumOff val="50000"/>
                    </a:schemeClr>
                  </a:solidFill>
                  <a:latin typeface="Ticketing" pitchFamily="2" charset="77"/>
                  <a:cs typeface="Courier New" panose="02070309020205020404" pitchFamily="49" charset="0"/>
                </a:rPr>
                <a:t>5ᐧ</a:t>
              </a:r>
              <a:r>
                <a:rPr lang="en-GB" dirty="0">
                  <a:solidFill>
                    <a:schemeClr val="tx1">
                      <a:lumMod val="50000"/>
                      <a:lumOff val="50000"/>
                    </a:schemeClr>
                  </a:solidFill>
                  <a:latin typeface="Ticketing" pitchFamily="2" charset="77"/>
                  <a:cs typeface="Courier New" panose="02070309020205020404" pitchFamily="49" charset="0"/>
                </a:rPr>
                <a:t>JN</a:t>
              </a:r>
              <a:r>
                <a:rPr lang="en-GB" spc="200" dirty="0">
                  <a:solidFill>
                    <a:schemeClr val="tx1">
                      <a:lumMod val="50000"/>
                      <a:lumOff val="50000"/>
                    </a:schemeClr>
                  </a:solidFill>
                  <a:latin typeface="Ticketing" pitchFamily="2" charset="77"/>
                  <a:cs typeface="Courier New" panose="02070309020205020404" pitchFamily="49" charset="0"/>
                </a:rPr>
                <a:t>Rᐧ</a:t>
              </a:r>
              <a:r>
                <a:rPr lang="en-GB" dirty="0">
                  <a:solidFill>
                    <a:schemeClr val="tx1">
                      <a:lumMod val="50000"/>
                      <a:lumOff val="50000"/>
                    </a:schemeClr>
                  </a:solidFill>
                  <a:latin typeface="Ticketing" pitchFamily="2" charset="77"/>
                  <a:cs typeface="Courier New" panose="02070309020205020404" pitchFamily="49" charset="0"/>
                </a:rPr>
                <a:t>21</a:t>
              </a:r>
            </a:p>
          </p:txBody>
        </p:sp>
        <p:sp>
          <p:nvSpPr>
            <p:cNvPr id="246" name="Valid until">
              <a:extLst>
                <a:ext uri="{FF2B5EF4-FFF2-40B4-BE49-F238E27FC236}">
                  <a16:creationId xmlns:a16="http://schemas.microsoft.com/office/drawing/2014/main" id="{83EB8347-B700-8B4D-88B4-32154E115DAB}"/>
                </a:ext>
              </a:extLst>
            </p:cNvPr>
            <p:cNvSpPr txBox="1"/>
            <p:nvPr/>
          </p:nvSpPr>
          <p:spPr>
            <a:xfrm rot="21187430">
              <a:off x="3165237" y="3743290"/>
              <a:ext cx="696024"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Valid until</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47" name="£325.00">
              <a:extLst>
                <a:ext uri="{FF2B5EF4-FFF2-40B4-BE49-F238E27FC236}">
                  <a16:creationId xmlns:a16="http://schemas.microsoft.com/office/drawing/2014/main" id="{CB49E96C-99B4-D545-947A-575D21351E74}"/>
                </a:ext>
              </a:extLst>
            </p:cNvPr>
            <p:cNvSpPr txBox="1"/>
            <p:nvPr/>
          </p:nvSpPr>
          <p:spPr>
            <a:xfrm rot="21187430">
              <a:off x="4916670" y="3595143"/>
              <a:ext cx="909223" cy="369332"/>
            </a:xfrm>
            <a:prstGeom prst="rect">
              <a:avLst/>
            </a:prstGeom>
            <a:noFill/>
          </p:spPr>
          <p:txBody>
            <a:bodyPr wrap="none" rtlCol="0">
              <a:spAutoFit/>
            </a:bodyPr>
            <a:lstStyle/>
            <a:p>
              <a:r>
                <a:rPr lang="en-GB">
                  <a:solidFill>
                    <a:schemeClr val="tx1">
                      <a:lumMod val="50000"/>
                      <a:lumOff val="50000"/>
                    </a:schemeClr>
                  </a:solidFill>
                  <a:latin typeface="Ticketing" pitchFamily="2" charset="77"/>
                  <a:cs typeface="Courier New" panose="02070309020205020404" pitchFamily="49" charset="0"/>
                </a:rPr>
                <a:t>£32</a:t>
              </a:r>
              <a:r>
                <a:rPr lang="en-GB" spc="200">
                  <a:solidFill>
                    <a:schemeClr val="tx1">
                      <a:lumMod val="50000"/>
                      <a:lumOff val="50000"/>
                    </a:schemeClr>
                  </a:solidFill>
                  <a:latin typeface="Ticketing" pitchFamily="2" charset="77"/>
                  <a:cs typeface="Courier New" panose="02070309020205020404" pitchFamily="49" charset="0"/>
                </a:rPr>
                <a:t>5ᐧ</a:t>
              </a:r>
              <a:r>
                <a:rPr lang="en-GB">
                  <a:solidFill>
                    <a:schemeClr val="tx1">
                      <a:lumMod val="50000"/>
                      <a:lumOff val="50000"/>
                    </a:schemeClr>
                  </a:solidFill>
                  <a:latin typeface="Ticketing" pitchFamily="2" charset="77"/>
                  <a:cs typeface="Courier New" panose="02070309020205020404" pitchFamily="49" charset="0"/>
                </a:rPr>
                <a:t>00</a:t>
              </a:r>
            </a:p>
          </p:txBody>
        </p:sp>
        <p:sp>
          <p:nvSpPr>
            <p:cNvPr id="248" name="Price">
              <a:extLst>
                <a:ext uri="{FF2B5EF4-FFF2-40B4-BE49-F238E27FC236}">
                  <a16:creationId xmlns:a16="http://schemas.microsoft.com/office/drawing/2014/main" id="{4EBD9AEC-5FDB-4544-A1B8-C6493E06145B}"/>
                </a:ext>
              </a:extLst>
            </p:cNvPr>
            <p:cNvSpPr txBox="1"/>
            <p:nvPr/>
          </p:nvSpPr>
          <p:spPr>
            <a:xfrm rot="21187430">
              <a:off x="4903504" y="3550488"/>
              <a:ext cx="417102"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Price</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49" name="EDINBURGH">
              <a:extLst>
                <a:ext uri="{FF2B5EF4-FFF2-40B4-BE49-F238E27FC236}">
                  <a16:creationId xmlns:a16="http://schemas.microsoft.com/office/drawing/2014/main" id="{ED1D9210-772A-7843-A825-7812382EE98C}"/>
                </a:ext>
              </a:extLst>
            </p:cNvPr>
            <p:cNvSpPr txBox="1"/>
            <p:nvPr/>
          </p:nvSpPr>
          <p:spPr>
            <a:xfrm rot="21187430">
              <a:off x="1770379" y="4298490"/>
              <a:ext cx="1252266" cy="338554"/>
            </a:xfrm>
            <a:prstGeom prst="rect">
              <a:avLst/>
            </a:prstGeom>
            <a:noFill/>
          </p:spPr>
          <p:txBody>
            <a:bodyPr wrap="none" rtlCol="0">
              <a:spAutoFit/>
            </a:bodyPr>
            <a:lstStyle/>
            <a:p>
              <a:r>
                <a:rPr lang="en-GB" sz="1600" spc="200">
                  <a:solidFill>
                    <a:schemeClr val="tx1">
                      <a:lumMod val="50000"/>
                      <a:lumOff val="50000"/>
                    </a:schemeClr>
                  </a:solidFill>
                  <a:latin typeface="Ticketing" pitchFamily="2" charset="77"/>
                  <a:cs typeface="Courier New" panose="02070309020205020404" pitchFamily="49" charset="0"/>
                </a:rPr>
                <a:t>EDINBURGH</a:t>
              </a:r>
            </a:p>
          </p:txBody>
        </p:sp>
        <p:sp>
          <p:nvSpPr>
            <p:cNvPr id="250" name="To">
              <a:extLst>
                <a:ext uri="{FF2B5EF4-FFF2-40B4-BE49-F238E27FC236}">
                  <a16:creationId xmlns:a16="http://schemas.microsoft.com/office/drawing/2014/main" id="{EC012241-9AF4-E94B-A594-44AEB2FBC26A}"/>
                </a:ext>
              </a:extLst>
            </p:cNvPr>
            <p:cNvSpPr txBox="1"/>
            <p:nvPr/>
          </p:nvSpPr>
          <p:spPr>
            <a:xfrm rot="21187430">
              <a:off x="1760199" y="4277700"/>
              <a:ext cx="277640"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To</a:t>
              </a:r>
              <a:endParaRPr lang="en-GB" sz="1100">
                <a:solidFill>
                  <a:schemeClr val="tx1">
                    <a:lumMod val="50000"/>
                    <a:lumOff val="50000"/>
                  </a:schemeClr>
                </a:solidFill>
                <a:latin typeface="Ticketing" pitchFamily="2" charset="77"/>
                <a:cs typeface="Courier New" panose="02070309020205020404" pitchFamily="49" charset="0"/>
              </a:endParaRPr>
            </a:p>
          </p:txBody>
        </p:sp>
        <p:sp>
          <p:nvSpPr>
            <p:cNvPr id="251" name="LONDON">
              <a:extLst>
                <a:ext uri="{FF2B5EF4-FFF2-40B4-BE49-F238E27FC236}">
                  <a16:creationId xmlns:a16="http://schemas.microsoft.com/office/drawing/2014/main" id="{E8659889-EE98-F041-A868-2290361525A2}"/>
                </a:ext>
              </a:extLst>
            </p:cNvPr>
            <p:cNvSpPr txBox="1"/>
            <p:nvPr/>
          </p:nvSpPr>
          <p:spPr>
            <a:xfrm rot="21187430">
              <a:off x="1725029" y="3971325"/>
              <a:ext cx="896399" cy="338554"/>
            </a:xfrm>
            <a:prstGeom prst="rect">
              <a:avLst/>
            </a:prstGeom>
            <a:noFill/>
          </p:spPr>
          <p:txBody>
            <a:bodyPr wrap="none" rtlCol="0">
              <a:spAutoFit/>
            </a:bodyPr>
            <a:lstStyle/>
            <a:p>
              <a:r>
                <a:rPr lang="en-GB" sz="1600" spc="200">
                  <a:solidFill>
                    <a:schemeClr val="tx1">
                      <a:lumMod val="50000"/>
                      <a:lumOff val="50000"/>
                    </a:schemeClr>
                  </a:solidFill>
                  <a:latin typeface="Ticketing" pitchFamily="2" charset="77"/>
                  <a:cs typeface="Courier New" panose="02070309020205020404" pitchFamily="49" charset="0"/>
                </a:rPr>
                <a:t>LONDON</a:t>
              </a:r>
            </a:p>
          </p:txBody>
        </p:sp>
        <p:sp>
          <p:nvSpPr>
            <p:cNvPr id="252" name="From">
              <a:extLst>
                <a:ext uri="{FF2B5EF4-FFF2-40B4-BE49-F238E27FC236}">
                  <a16:creationId xmlns:a16="http://schemas.microsoft.com/office/drawing/2014/main" id="{0DCFB662-7861-784E-8917-65A980E01F1D}"/>
                </a:ext>
              </a:extLst>
            </p:cNvPr>
            <p:cNvSpPr txBox="1"/>
            <p:nvPr/>
          </p:nvSpPr>
          <p:spPr>
            <a:xfrm rot="21187430">
              <a:off x="1713804" y="3928191"/>
              <a:ext cx="377026" cy="215444"/>
            </a:xfrm>
            <a:prstGeom prst="rect">
              <a:avLst/>
            </a:prstGeom>
            <a:noFill/>
          </p:spPr>
          <p:txBody>
            <a:bodyPr wrap="none" rtlCol="0">
              <a:spAutoFit/>
            </a:bodyPr>
            <a:lstStyle/>
            <a:p>
              <a:r>
                <a:rPr lang="en-GB" sz="800">
                  <a:solidFill>
                    <a:schemeClr val="tx1">
                      <a:lumMod val="50000"/>
                      <a:lumOff val="50000"/>
                    </a:schemeClr>
                  </a:solidFill>
                  <a:latin typeface="Ticketing" pitchFamily="2" charset="77"/>
                  <a:cs typeface="Courier New" panose="02070309020205020404" pitchFamily="49" charset="0"/>
                </a:rPr>
                <a:t>From</a:t>
              </a:r>
              <a:endParaRPr lang="en-GB" sz="1100">
                <a:solidFill>
                  <a:schemeClr val="tx1">
                    <a:lumMod val="50000"/>
                    <a:lumOff val="50000"/>
                  </a:schemeClr>
                </a:solidFill>
                <a:latin typeface="Ticketing" pitchFamily="2" charset="77"/>
                <a:cs typeface="Courier New" panose="02070309020205020404" pitchFamily="49" charset="0"/>
              </a:endParaRPr>
            </a:p>
          </p:txBody>
        </p:sp>
      </p:grpSp>
      <p:sp>
        <p:nvSpPr>
          <p:cNvPr id="28" name="Title: Train tickets">
            <a:extLst>
              <a:ext uri="{FF2B5EF4-FFF2-40B4-BE49-F238E27FC236}">
                <a16:creationId xmlns:a16="http://schemas.microsoft.com/office/drawing/2014/main" id="{E46216A8-BE27-2E4C-B298-01BE06C4A103}"/>
              </a:ext>
            </a:extLst>
          </p:cNvPr>
          <p:cNvSpPr>
            <a:spLocks noGrp="1"/>
          </p:cNvSpPr>
          <p:nvPr>
            <p:ph type="title"/>
          </p:nvPr>
        </p:nvSpPr>
        <p:spPr>
          <a:xfrm>
            <a:off x="0" y="-1442879"/>
            <a:ext cx="12192000" cy="1325563"/>
          </a:xfrm>
        </p:spPr>
        <p:txBody>
          <a:bodyPr/>
          <a:lstStyle/>
          <a:p>
            <a:r>
              <a:rPr lang="en-GB" dirty="0"/>
              <a:t>Train tickets (editable)</a:t>
            </a:r>
          </a:p>
        </p:txBody>
      </p:sp>
    </p:spTree>
    <p:extLst>
      <p:ext uri="{BB962C8B-B14F-4D97-AF65-F5344CB8AC3E}">
        <p14:creationId xmlns:p14="http://schemas.microsoft.com/office/powerpoint/2010/main" val="224363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1133</Words>
  <Application>Microsoft Macintosh PowerPoint</Application>
  <PresentationFormat>Widescreen</PresentationFormat>
  <Paragraphs>118</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Avenir Book</vt:lpstr>
      <vt:lpstr>Avenir Heavy</vt:lpstr>
      <vt:lpstr>Calibri</vt:lpstr>
      <vt:lpstr>Calibri Light</vt:lpstr>
      <vt:lpstr>Ticketing</vt:lpstr>
      <vt:lpstr>Office Theme</vt:lpstr>
      <vt:lpstr>About these materials</vt:lpstr>
      <vt:lpstr>Train tickets (image only)</vt:lpstr>
      <vt:lpstr>Train tickets (editable)</vt:lpstr>
    </vt:vector>
  </TitlesOfParts>
  <Manager>Toby York</Manager>
  <Company>AccountingCafe.org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tickets</dc:title>
  <dc:subject/>
  <dc:creator>AccountingCafe.org</dc:creator>
  <cp:keywords>Assets, Prepayments, Deferred assets</cp:keywords>
  <dc:description/>
  <cp:lastModifiedBy>Toby York</cp:lastModifiedBy>
  <cp:revision>34</cp:revision>
  <cp:lastPrinted>2021-02-17T09:23:20Z</cp:lastPrinted>
  <dcterms:created xsi:type="dcterms:W3CDTF">2021-02-10T15:46:21Z</dcterms:created>
  <dcterms:modified xsi:type="dcterms:W3CDTF">2021-02-19T11:01:41Z</dcterms:modified>
  <cp:category>Attribution-NonCommercial-ShareAlike 4.0 International</cp:category>
</cp:coreProperties>
</file>